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</p:sldIdLst>
  <p:sldSz cx="13004800" cy="9753600"/>
  <p:notesSz cx="6858000" cy="9144000"/>
  <p:defaultTextStyle>
    <a:lvl1pPr algn="ctr" defTabSz="584200">
      <a:defRPr sz="2800">
        <a:latin typeface="+mj-lt"/>
        <a:ea typeface="+mj-ea"/>
        <a:cs typeface="+mj-cs"/>
        <a:sym typeface="Arial"/>
      </a:defRPr>
    </a:lvl1pPr>
    <a:lvl2pPr indent="342900" algn="ctr" defTabSz="584200">
      <a:defRPr sz="2800">
        <a:latin typeface="+mj-lt"/>
        <a:ea typeface="+mj-ea"/>
        <a:cs typeface="+mj-cs"/>
        <a:sym typeface="Arial"/>
      </a:defRPr>
    </a:lvl2pPr>
    <a:lvl3pPr indent="685800" algn="ctr" defTabSz="584200">
      <a:defRPr sz="2800">
        <a:latin typeface="+mj-lt"/>
        <a:ea typeface="+mj-ea"/>
        <a:cs typeface="+mj-cs"/>
        <a:sym typeface="Arial"/>
      </a:defRPr>
    </a:lvl3pPr>
    <a:lvl4pPr indent="1028700" algn="ctr" defTabSz="584200">
      <a:defRPr sz="2800">
        <a:latin typeface="+mj-lt"/>
        <a:ea typeface="+mj-ea"/>
        <a:cs typeface="+mj-cs"/>
        <a:sym typeface="Arial"/>
      </a:defRPr>
    </a:lvl4pPr>
    <a:lvl5pPr indent="1371600" algn="ctr" defTabSz="584200">
      <a:defRPr sz="2800">
        <a:latin typeface="+mj-lt"/>
        <a:ea typeface="+mj-ea"/>
        <a:cs typeface="+mj-cs"/>
        <a:sym typeface="Arial"/>
      </a:defRPr>
    </a:lvl5pPr>
    <a:lvl6pPr indent="1714500" algn="ctr" defTabSz="584200">
      <a:defRPr sz="2800">
        <a:latin typeface="+mj-lt"/>
        <a:ea typeface="+mj-ea"/>
        <a:cs typeface="+mj-cs"/>
        <a:sym typeface="Arial"/>
      </a:defRPr>
    </a:lvl6pPr>
    <a:lvl7pPr indent="2057400" algn="ctr" defTabSz="584200">
      <a:defRPr sz="2800">
        <a:latin typeface="+mj-lt"/>
        <a:ea typeface="+mj-ea"/>
        <a:cs typeface="+mj-cs"/>
        <a:sym typeface="Arial"/>
      </a:defRPr>
    </a:lvl7pPr>
    <a:lvl8pPr indent="2400300" algn="ctr" defTabSz="584200">
      <a:defRPr sz="2800">
        <a:latin typeface="+mj-lt"/>
        <a:ea typeface="+mj-ea"/>
        <a:cs typeface="+mj-cs"/>
        <a:sym typeface="Arial"/>
      </a:defRPr>
    </a:lvl8pPr>
    <a:lvl9pPr indent="2743200" algn="ctr" defTabSz="584200">
      <a:defRPr sz="2800"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20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notesMaster" Target="notesMasters/notesMaster1.xml"/><Relationship Id="rId182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presProps" Target="presProps.xml"/><Relationship Id="rId184" Type="http://schemas.openxmlformats.org/officeDocument/2006/relationships/viewProps" Target="viewProps.xml"/><Relationship Id="rId185" Type="http://schemas.openxmlformats.org/officeDocument/2006/relationships/theme" Target="theme/theme1.xml"/><Relationship Id="rId186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83066052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Gill Sans"/>
              </a:defRPr>
            </a:lvl1pPr>
            <a:lvl2pPr marL="0" indent="0"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Gill Sans"/>
              </a:defRPr>
            </a:lvl2pPr>
            <a:lvl3pPr marL="0" indent="0"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Gill Sans"/>
              </a:defRPr>
            </a:lvl3pPr>
            <a:lvl4pPr marL="0" indent="0"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Gill Sans"/>
              </a:defRPr>
            </a:lvl4pPr>
            <a:lvl5pPr marL="0" indent="0"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3600"/>
              <a:t>Texte niveau 1</a:t>
            </a:r>
          </a:p>
          <a:p>
            <a:pPr lvl="1">
              <a:defRPr sz="1800"/>
            </a:pPr>
            <a:r>
              <a:rPr sz="3600"/>
              <a:t>Texte niveau 2</a:t>
            </a:r>
          </a:p>
          <a:p>
            <a:pPr lvl="2">
              <a:defRPr sz="1800"/>
            </a:pPr>
            <a:r>
              <a:rPr sz="3600"/>
              <a:t>Texte niveau 3</a:t>
            </a:r>
          </a:p>
          <a:p>
            <a:pPr lvl="3">
              <a:defRPr sz="1800"/>
            </a:pPr>
            <a:r>
              <a:rPr sz="3600"/>
              <a:t>Texte niveau 4</a:t>
            </a:r>
          </a:p>
          <a:p>
            <a:pPr lvl="4">
              <a:defRPr sz="1800"/>
            </a:pPr>
            <a:r>
              <a:rPr sz="3600"/>
              <a:t>Texte niveau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/>
            </a:pPr>
            <a:r>
              <a:rPr sz="7000"/>
              <a:t>Texte du titre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ill Sans"/>
              </a:defRPr>
            </a:lvl1pPr>
            <a:lvl2pPr marL="0" indent="0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ill Sans"/>
              </a:defRPr>
            </a:lvl2pPr>
            <a:lvl3pPr marL="0" indent="0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ill Sans"/>
              </a:defRPr>
            </a:lvl3pPr>
            <a:lvl4pPr marL="0" indent="0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ill Sans"/>
              </a:defRPr>
            </a:lvl4pPr>
            <a:lvl5pPr marL="0" indent="0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3400"/>
              <a:t>Texte niveau 1</a:t>
            </a:r>
          </a:p>
          <a:p>
            <a:pPr lvl="1">
              <a:defRPr sz="1800"/>
            </a:pPr>
            <a:r>
              <a:rPr sz="3400"/>
              <a:t>Texte niveau 2</a:t>
            </a:r>
          </a:p>
          <a:p>
            <a:pPr lvl="2">
              <a:defRPr sz="1800"/>
            </a:pPr>
            <a:r>
              <a:rPr sz="3400"/>
              <a:t>Texte niveau 3</a:t>
            </a:r>
          </a:p>
          <a:p>
            <a:pPr lvl="3">
              <a:defRPr sz="1800"/>
            </a:pPr>
            <a:r>
              <a:rPr sz="3400"/>
              <a:t>Texte niveau 4</a:t>
            </a:r>
          </a:p>
          <a:p>
            <a:pPr lvl="4">
              <a:defRPr sz="1800"/>
            </a:pPr>
            <a:r>
              <a:rPr sz="3400"/>
              <a:t>Texte niveau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Refle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/>
            </a:pPr>
            <a:r>
              <a:rPr sz="7000"/>
              <a:t>Texte du titre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ill Sans"/>
              </a:defRPr>
            </a:lvl1pPr>
            <a:lvl2pPr marL="0" indent="0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ill Sans"/>
              </a:defRPr>
            </a:lvl2pPr>
            <a:lvl3pPr marL="0" indent="0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ill Sans"/>
              </a:defRPr>
            </a:lvl3pPr>
            <a:lvl4pPr marL="0" indent="0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ill Sans"/>
              </a:defRPr>
            </a:lvl4pPr>
            <a:lvl5pPr marL="0" indent="0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3400"/>
              <a:t>Texte niveau 1</a:t>
            </a:r>
          </a:p>
          <a:p>
            <a:pPr lvl="1">
              <a:defRPr sz="1800"/>
            </a:pPr>
            <a:r>
              <a:rPr sz="3400"/>
              <a:t>Texte niveau 2</a:t>
            </a:r>
          </a:p>
          <a:p>
            <a:pPr lvl="2">
              <a:defRPr sz="1800"/>
            </a:pPr>
            <a:r>
              <a:rPr sz="3400"/>
              <a:t>Texte niveau 3</a:t>
            </a:r>
          </a:p>
          <a:p>
            <a:pPr lvl="3">
              <a:defRPr sz="1800"/>
            </a:pPr>
            <a:r>
              <a:rPr sz="3400"/>
              <a:t>Texte niveau 4</a:t>
            </a:r>
          </a:p>
          <a:p>
            <a:pPr lvl="4">
              <a:defRPr sz="1800"/>
            </a:pPr>
            <a:r>
              <a:rPr sz="3400"/>
              <a:t>Texte niveau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1pPr>
            <a:lvl2pPr marL="12566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2pPr>
            <a:lvl3pPr marL="17011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3pPr>
            <a:lvl4pPr marL="21456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4pPr>
            <a:lvl5pPr marL="25901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Texte niveau 1</a:t>
            </a:r>
          </a:p>
          <a:p>
            <a:pPr lvl="1">
              <a:defRPr sz="1800"/>
            </a:pPr>
            <a:r>
              <a:rPr sz="3200"/>
              <a:t>Texte niveau 2</a:t>
            </a:r>
          </a:p>
          <a:p>
            <a:pPr lvl="2">
              <a:defRPr sz="1800"/>
            </a:pPr>
            <a:r>
              <a:rPr sz="3200"/>
              <a:t>Texte niveau 3</a:t>
            </a:r>
          </a:p>
          <a:p>
            <a:pPr lvl="3">
              <a:defRPr sz="1800"/>
            </a:pPr>
            <a:r>
              <a:rPr sz="3200"/>
              <a:t>Texte niveau 4</a:t>
            </a:r>
          </a:p>
          <a:p>
            <a:pPr lvl="4">
              <a:defRPr sz="1800"/>
            </a:pPr>
            <a:r>
              <a:rPr sz="3200"/>
              <a:t>Texte niveau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-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1pPr>
            <a:lvl2pPr marL="12566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2pPr>
            <a:lvl3pPr marL="17011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3pPr>
            <a:lvl4pPr marL="21456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4pPr>
            <a:lvl5pPr marL="25901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Texte niveau 1</a:t>
            </a:r>
          </a:p>
          <a:p>
            <a:pPr lvl="1">
              <a:defRPr sz="1800"/>
            </a:pPr>
            <a:r>
              <a:rPr sz="3200"/>
              <a:t>Texte niveau 2</a:t>
            </a:r>
          </a:p>
          <a:p>
            <a:pPr lvl="2">
              <a:defRPr sz="1800"/>
            </a:pPr>
            <a:r>
              <a:rPr sz="3200"/>
              <a:t>Texte niveau 3</a:t>
            </a:r>
          </a:p>
          <a:p>
            <a:pPr lvl="3">
              <a:defRPr sz="1800"/>
            </a:pPr>
            <a:r>
              <a:rPr sz="3200"/>
              <a:t>Texte niveau 4</a:t>
            </a:r>
          </a:p>
          <a:p>
            <a:pPr lvl="4">
              <a:defRPr sz="1800"/>
            </a:pPr>
            <a:r>
              <a:rPr sz="3200"/>
              <a:t>Texte niveau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-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1pPr>
            <a:lvl2pPr marL="12566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2pPr>
            <a:lvl3pPr marL="17011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3pPr>
            <a:lvl4pPr marL="21456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4pPr>
            <a:lvl5pPr marL="25901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Texte niveau 1</a:t>
            </a:r>
          </a:p>
          <a:p>
            <a:pPr lvl="1">
              <a:defRPr sz="1800"/>
            </a:pPr>
            <a:r>
              <a:rPr sz="3200"/>
              <a:t>Texte niveau 2</a:t>
            </a:r>
          </a:p>
          <a:p>
            <a:pPr lvl="2">
              <a:defRPr sz="1800"/>
            </a:pPr>
            <a:r>
              <a:rPr sz="3200"/>
              <a:t>Texte niveau 3</a:t>
            </a:r>
          </a:p>
          <a:p>
            <a:pPr lvl="3">
              <a:defRPr sz="1800"/>
            </a:pPr>
            <a:r>
              <a:rPr sz="3200"/>
              <a:t>Texte niveau 4</a:t>
            </a:r>
          </a:p>
          <a:p>
            <a:pPr lvl="4">
              <a:defRPr sz="1800"/>
            </a:pPr>
            <a:r>
              <a:rPr sz="3200"/>
              <a:t>Texte niveau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Texte niveau 1</a:t>
            </a:r>
          </a:p>
          <a:p>
            <a:pPr lvl="1">
              <a:defRPr sz="1800"/>
            </a:pPr>
            <a:r>
              <a:rPr sz="8400"/>
              <a:t>Texte niveau 2</a:t>
            </a:r>
          </a:p>
          <a:p>
            <a:pPr lvl="2">
              <a:defRPr sz="1800"/>
            </a:pPr>
            <a:r>
              <a:rPr sz="8400"/>
              <a:t>Texte niveau 3</a:t>
            </a:r>
          </a:p>
          <a:p>
            <a:pPr lvl="3">
              <a:defRPr sz="1800"/>
            </a:pPr>
            <a:r>
              <a:rPr sz="8400"/>
              <a:t>Texte niveau 4</a:t>
            </a:r>
          </a:p>
          <a:p>
            <a:pPr lvl="4">
              <a:defRPr sz="1800"/>
            </a:pPr>
            <a:r>
              <a:rPr sz="8400"/>
              <a:t>Texte niveau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23240" anchor="t"/>
          <a:lstStyle>
            <a:lvl1pPr marL="8121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1pPr>
            <a:lvl2pPr marL="12566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2pPr>
            <a:lvl3pPr marL="17011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3pPr>
            <a:lvl4pPr marL="21456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4pPr>
            <a:lvl5pPr marL="2590120" indent="-494620" algn="l">
              <a:spcBef>
                <a:spcPts val="38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Texte niveau 1</a:t>
            </a:r>
          </a:p>
          <a:p>
            <a:pPr lvl="1">
              <a:defRPr sz="1800"/>
            </a:pPr>
            <a:r>
              <a:rPr sz="3200"/>
              <a:t>Texte niveau 2</a:t>
            </a:r>
          </a:p>
          <a:p>
            <a:pPr lvl="2">
              <a:defRPr sz="1800"/>
            </a:pPr>
            <a:r>
              <a:rPr sz="3200"/>
              <a:t>Texte niveau 3</a:t>
            </a:r>
          </a:p>
          <a:p>
            <a:pPr lvl="3">
              <a:defRPr sz="1800"/>
            </a:pPr>
            <a:r>
              <a:rPr sz="3200"/>
              <a:t>Texte niveau 4</a:t>
            </a:r>
          </a:p>
          <a:p>
            <a:pPr lvl="4">
              <a:defRPr sz="1800"/>
            </a:pPr>
            <a:r>
              <a:rPr sz="3200"/>
              <a:t>Texte niveau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Texte niveau 1</a:t>
            </a:r>
          </a:p>
          <a:p>
            <a:pPr lvl="1">
              <a:defRPr sz="1800"/>
            </a:pPr>
            <a:r>
              <a:rPr sz="8400"/>
              <a:t>Texte niveau 2</a:t>
            </a:r>
          </a:p>
          <a:p>
            <a:pPr lvl="2">
              <a:defRPr sz="1800"/>
            </a:pPr>
            <a:r>
              <a:rPr sz="8400"/>
              <a:t>Texte niveau 3</a:t>
            </a:r>
          </a:p>
          <a:p>
            <a:pPr lvl="3">
              <a:defRPr sz="1800"/>
            </a:pPr>
            <a:r>
              <a:rPr sz="8400"/>
              <a:t>Texte niveau 4</a:t>
            </a:r>
          </a:p>
          <a:p>
            <a:pPr lvl="4">
              <a:defRPr sz="1800"/>
            </a:pPr>
            <a:r>
              <a:rPr sz="8400"/>
              <a:t>Texte niveau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Refle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Texte niveau 1</a:t>
            </a:r>
          </a:p>
          <a:p>
            <a:pPr lvl="1">
              <a:defRPr sz="1800"/>
            </a:pPr>
            <a:r>
              <a:rPr sz="8400"/>
              <a:t>Texte niveau 2</a:t>
            </a:r>
          </a:p>
          <a:p>
            <a:pPr lvl="2">
              <a:defRPr sz="1800"/>
            </a:pPr>
            <a:r>
              <a:rPr sz="8400"/>
              <a:t>Texte niveau 3</a:t>
            </a:r>
          </a:p>
          <a:p>
            <a:pPr lvl="3">
              <a:defRPr sz="1800"/>
            </a:pPr>
            <a:r>
              <a:rPr sz="8400"/>
              <a:t>Texte niveau 4</a:t>
            </a:r>
          </a:p>
          <a:p>
            <a:pPr lvl="4">
              <a:defRPr sz="1800"/>
            </a:pPr>
            <a:r>
              <a:rPr sz="8400"/>
              <a:t>Texte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 spd="med"/>
  <p:txStyles>
    <p:titleStyle>
      <a:lvl1pPr algn="ctr" defTabSz="584200">
        <a:defRPr sz="8000">
          <a:latin typeface="+mj-lt"/>
          <a:ea typeface="+mj-ea"/>
          <a:cs typeface="+mj-cs"/>
          <a:sym typeface="Arial"/>
        </a:defRPr>
      </a:lvl1pPr>
      <a:lvl2pPr indent="228600" algn="ctr" defTabSz="584200">
        <a:defRPr sz="8000">
          <a:latin typeface="+mj-lt"/>
          <a:ea typeface="+mj-ea"/>
          <a:cs typeface="+mj-cs"/>
          <a:sym typeface="Arial"/>
        </a:defRPr>
      </a:lvl2pPr>
      <a:lvl3pPr indent="457200" algn="ctr" defTabSz="584200">
        <a:defRPr sz="8000">
          <a:latin typeface="+mj-lt"/>
          <a:ea typeface="+mj-ea"/>
          <a:cs typeface="+mj-cs"/>
          <a:sym typeface="Arial"/>
        </a:defRPr>
      </a:lvl3pPr>
      <a:lvl4pPr indent="685800" algn="ctr" defTabSz="584200">
        <a:defRPr sz="8000">
          <a:latin typeface="+mj-lt"/>
          <a:ea typeface="+mj-ea"/>
          <a:cs typeface="+mj-cs"/>
          <a:sym typeface="Arial"/>
        </a:defRPr>
      </a:lvl4pPr>
      <a:lvl5pPr indent="914400" algn="ctr" defTabSz="584200">
        <a:defRPr sz="8000">
          <a:latin typeface="+mj-lt"/>
          <a:ea typeface="+mj-ea"/>
          <a:cs typeface="+mj-cs"/>
          <a:sym typeface="Arial"/>
        </a:defRPr>
      </a:lvl5pPr>
      <a:lvl6pPr indent="1143000" algn="ctr" defTabSz="584200">
        <a:defRPr sz="8000">
          <a:latin typeface="+mj-lt"/>
          <a:ea typeface="+mj-ea"/>
          <a:cs typeface="+mj-cs"/>
          <a:sym typeface="Arial"/>
        </a:defRPr>
      </a:lvl6pPr>
      <a:lvl7pPr indent="1371600" algn="ctr" defTabSz="584200">
        <a:defRPr sz="8000">
          <a:latin typeface="+mj-lt"/>
          <a:ea typeface="+mj-ea"/>
          <a:cs typeface="+mj-cs"/>
          <a:sym typeface="Arial"/>
        </a:defRPr>
      </a:lvl7pPr>
      <a:lvl8pPr indent="1600200" algn="ctr" defTabSz="584200">
        <a:defRPr sz="8000">
          <a:latin typeface="+mj-lt"/>
          <a:ea typeface="+mj-ea"/>
          <a:cs typeface="+mj-cs"/>
          <a:sym typeface="Arial"/>
        </a:defRPr>
      </a:lvl8pPr>
      <a:lvl9pPr indent="1828800" algn="ctr" defTabSz="584200">
        <a:defRPr sz="8000">
          <a:latin typeface="+mj-lt"/>
          <a:ea typeface="+mj-ea"/>
          <a:cs typeface="+mj-cs"/>
          <a:sym typeface="Arial"/>
        </a:defRPr>
      </a:lvl9pPr>
    </p:titleStyle>
    <p:bodyStyle>
      <a:lvl1pPr marL="1460500" indent="-1143000" algn="ctr" defTabSz="584200">
        <a:spcBef>
          <a:spcPts val="2400"/>
        </a:spcBef>
        <a:buSzPct val="171000"/>
        <a:buChar char="•"/>
        <a:defRPr sz="8400">
          <a:latin typeface="+mj-lt"/>
          <a:ea typeface="+mj-ea"/>
          <a:cs typeface="+mj-cs"/>
          <a:sym typeface="Arial"/>
        </a:defRPr>
      </a:lvl1pPr>
      <a:lvl2pPr marL="1905000" indent="-1143000" algn="ctr" defTabSz="584200">
        <a:spcBef>
          <a:spcPts val="2400"/>
        </a:spcBef>
        <a:buSzPct val="171000"/>
        <a:buChar char="•"/>
        <a:defRPr sz="8400">
          <a:latin typeface="+mj-lt"/>
          <a:ea typeface="+mj-ea"/>
          <a:cs typeface="+mj-cs"/>
          <a:sym typeface="Arial"/>
        </a:defRPr>
      </a:lvl2pPr>
      <a:lvl3pPr marL="2349500" indent="-1143000" algn="ctr" defTabSz="584200">
        <a:spcBef>
          <a:spcPts val="2400"/>
        </a:spcBef>
        <a:buSzPct val="171000"/>
        <a:buChar char="•"/>
        <a:defRPr sz="8400">
          <a:latin typeface="+mj-lt"/>
          <a:ea typeface="+mj-ea"/>
          <a:cs typeface="+mj-cs"/>
          <a:sym typeface="Arial"/>
        </a:defRPr>
      </a:lvl3pPr>
      <a:lvl4pPr marL="2794000" indent="-1143000" algn="ctr" defTabSz="584200">
        <a:spcBef>
          <a:spcPts val="2400"/>
        </a:spcBef>
        <a:buSzPct val="171000"/>
        <a:buChar char="•"/>
        <a:defRPr sz="8400">
          <a:latin typeface="+mj-lt"/>
          <a:ea typeface="+mj-ea"/>
          <a:cs typeface="+mj-cs"/>
          <a:sym typeface="Arial"/>
        </a:defRPr>
      </a:lvl4pPr>
      <a:lvl5pPr marL="3238500" indent="-1143000" algn="ctr" defTabSz="584200">
        <a:spcBef>
          <a:spcPts val="2400"/>
        </a:spcBef>
        <a:buSzPct val="171000"/>
        <a:buChar char="•"/>
        <a:defRPr sz="8400">
          <a:latin typeface="+mj-lt"/>
          <a:ea typeface="+mj-ea"/>
          <a:cs typeface="+mj-cs"/>
          <a:sym typeface="Arial"/>
        </a:defRPr>
      </a:lvl5pPr>
      <a:lvl6pPr marL="3594100" indent="-1143000" algn="ctr" defTabSz="584200">
        <a:spcBef>
          <a:spcPts val="2400"/>
        </a:spcBef>
        <a:buSzPct val="171000"/>
        <a:buChar char="•"/>
        <a:defRPr sz="8400">
          <a:latin typeface="+mj-lt"/>
          <a:ea typeface="+mj-ea"/>
          <a:cs typeface="+mj-cs"/>
          <a:sym typeface="Arial"/>
        </a:defRPr>
      </a:lvl6pPr>
      <a:lvl7pPr marL="3949700" indent="-1143000" algn="ctr" defTabSz="584200">
        <a:spcBef>
          <a:spcPts val="2400"/>
        </a:spcBef>
        <a:buSzPct val="171000"/>
        <a:buChar char="•"/>
        <a:defRPr sz="8400">
          <a:latin typeface="+mj-lt"/>
          <a:ea typeface="+mj-ea"/>
          <a:cs typeface="+mj-cs"/>
          <a:sym typeface="Arial"/>
        </a:defRPr>
      </a:lvl7pPr>
      <a:lvl8pPr marL="4305300" indent="-1143000" algn="ctr" defTabSz="584200">
        <a:spcBef>
          <a:spcPts val="2400"/>
        </a:spcBef>
        <a:buSzPct val="171000"/>
        <a:buChar char="•"/>
        <a:defRPr sz="8400">
          <a:latin typeface="+mj-lt"/>
          <a:ea typeface="+mj-ea"/>
          <a:cs typeface="+mj-cs"/>
          <a:sym typeface="Arial"/>
        </a:defRPr>
      </a:lvl8pPr>
      <a:lvl9pPr marL="4660900" indent="-1143000" algn="ctr" defTabSz="584200">
        <a:spcBef>
          <a:spcPts val="2400"/>
        </a:spcBef>
        <a:buSzPct val="171000"/>
        <a:buChar char="•"/>
        <a:defRPr sz="8400">
          <a:latin typeface="+mj-lt"/>
          <a:ea typeface="+mj-ea"/>
          <a:cs typeface="+mj-cs"/>
          <a:sym typeface="Arial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gif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gif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gif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gif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gif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gif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gif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gif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gif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gif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6.gif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.jpe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jpe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9.jpe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jpe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1.jpe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gif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gif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gif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gif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tif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e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8.gif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0.jpe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1.jpe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2.jpe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gif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gif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tif"/><Relationship Id="rId3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gi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gi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"/><Relationship Id="rId3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4" name="_Titre-general_Cerces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1290" y="0"/>
            <a:ext cx="1404738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xfrm>
            <a:off x="258936" y="1143000"/>
            <a:ext cx="12486929" cy="8512473"/>
          </a:xfrm>
          <a:prstGeom prst="rect">
            <a:avLst/>
          </a:prstGeom>
        </p:spPr>
        <p:txBody>
          <a:bodyPr lIns="0" tIns="0" rIns="0" bIns="0" anchor="t"/>
          <a:lstStyle/>
          <a:p>
            <a:pPr lvl="0">
              <a:defRPr sz="1800"/>
            </a:pPr>
            <a:r>
              <a:rPr sz="8000"/>
              <a:t>2) Les caractéristiques stratigraphiques du Pays briançonnais :</a:t>
            </a:r>
          </a:p>
          <a:p>
            <a:pPr lvl="0">
              <a:defRPr sz="1800"/>
            </a:pPr>
            <a:r>
              <a:rPr sz="6000"/>
              <a:t>a - un </a:t>
            </a:r>
            <a:r>
              <a:rPr sz="6000" b="1"/>
              <a:t>soubassement</a:t>
            </a:r>
            <a:r>
              <a:rPr sz="6000"/>
              <a:t> « siliceux » :</a:t>
            </a:r>
          </a:p>
          <a:p>
            <a:pPr lvl="0">
              <a:defRPr sz="1800"/>
            </a:pPr>
            <a:r>
              <a:rPr sz="6000"/>
              <a:t>quartzites, volcanites, grès molassiques </a:t>
            </a:r>
          </a:p>
          <a:p>
            <a:pPr lvl="0">
              <a:defRPr sz="1800"/>
            </a:pPr>
            <a:r>
              <a:rPr sz="6000"/>
              <a:t>b - une </a:t>
            </a:r>
            <a:r>
              <a:rPr sz="6000" b="1"/>
              <a:t>couverture</a:t>
            </a:r>
            <a:r>
              <a:rPr sz="6000"/>
              <a:t> « carbonatée » : calcschistes, calcaires, dolomies  </a:t>
            </a:r>
          </a:p>
        </p:txBody>
      </p:sp>
      <p:sp>
        <p:nvSpPr>
          <p:cNvPr id="78" name="Shape 78"/>
          <p:cNvSpPr/>
          <p:nvPr/>
        </p:nvSpPr>
        <p:spPr>
          <a:xfrm>
            <a:off x="4152255" y="386816"/>
            <a:ext cx="470029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(Région  briançonnaise ;  A2)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1" name="Shape 4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02" name="030523_PeyreHteQueyr_dRat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737600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Shape 403"/>
          <p:cNvSpPr/>
          <p:nvPr/>
        </p:nvSpPr>
        <p:spPr>
          <a:xfrm>
            <a:off x="307677" y="9010116"/>
            <a:ext cx="12389446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La partie  nord-occidentale du massif de Pierre Eyraute : coupe de la Durance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06" name="030523_PeyreHteQueyr_dRat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737600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Shape 407"/>
          <p:cNvSpPr/>
          <p:nvPr/>
        </p:nvSpPr>
        <p:spPr>
          <a:xfrm>
            <a:off x="303650" y="8750717"/>
            <a:ext cx="12397499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Discordance géométrique des nappes calcaires sur les plis du </a:t>
            </a:r>
            <a:r>
              <a:rPr sz="2800" dirty="0" smtClean="0"/>
              <a:t>soubassement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siliceux (décapitation ?)</a:t>
            </a:r>
          </a:p>
        </p:txBody>
      </p:sp>
      <p:sp>
        <p:nvSpPr>
          <p:cNvPr id="408" name="Shape 408"/>
          <p:cNvSpPr/>
          <p:nvPr/>
        </p:nvSpPr>
        <p:spPr>
          <a:xfrm>
            <a:off x="6147283" y="4755616"/>
            <a:ext cx="964234" cy="49636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12" name="110930_Moutiere-Bessee-dWav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585200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/>
          <p:nvPr/>
        </p:nvSpPr>
        <p:spPr>
          <a:xfrm>
            <a:off x="1523801" y="8908516"/>
            <a:ext cx="9957198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limite entre massif de Peyre Eyraute et cuvette de l’Argentière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6" name="Shape 4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17" name="110930_Moutiere-Bessee-dWav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585200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Shape 418"/>
          <p:cNvSpPr/>
          <p:nvPr/>
        </p:nvSpPr>
        <p:spPr>
          <a:xfrm>
            <a:off x="139253" y="8679916"/>
            <a:ext cx="12726294" cy="90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La « fenêtre  tectonique » de l’Argentière est en fait  fermée du côté est par une faille verticale (f.rR) = branche septentrionale de la faille de la Durance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/>
          <p:nvPr/>
        </p:nvSpPr>
        <p:spPr>
          <a:xfrm>
            <a:off x="1523454" y="3987266"/>
            <a:ext cx="9957892" cy="1779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000"/>
              <a:t>Le massif de Gaulent </a:t>
            </a:r>
            <a:r>
              <a:rPr sz="2800"/>
              <a:t>  </a:t>
            </a:r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r>
              <a:rPr sz="2800"/>
              <a:t>( rive droite de  la vallée de la Durance en aval de l’Argentière)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030619_GuilDurance-dCug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140700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Shape 423"/>
          <p:cNvSpPr/>
          <p:nvPr/>
        </p:nvSpPr>
        <p:spPr>
          <a:xfrm>
            <a:off x="1829308" y="8768816"/>
            <a:ext cx="9346184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Le coude de la Durance à Montdauphin (confluent du Guil)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030619_GuilDurance-dCug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140700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Shape 426"/>
          <p:cNvSpPr/>
          <p:nvPr/>
        </p:nvSpPr>
        <p:spPr>
          <a:xfrm>
            <a:off x="942722" y="8496717"/>
            <a:ext cx="11119355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La faille de la Durance (</a:t>
            </a:r>
            <a:r>
              <a:rPr sz="2800" b="1" dirty="0"/>
              <a:t>f.D</a:t>
            </a:r>
            <a:r>
              <a:rPr sz="2800" dirty="0"/>
              <a:t>) isole un prisme de matériel  </a:t>
            </a:r>
            <a:r>
              <a:rPr sz="2800" dirty="0" smtClean="0"/>
              <a:t>briançonnais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adossé aux contreforts du massif du Pelvoux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29" name="Shape 4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30" name="110930_Gaulent-RCharn-dSav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350"/>
            <a:ext cx="13004800" cy="9131300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Shape 431"/>
          <p:cNvSpPr/>
          <p:nvPr/>
        </p:nvSpPr>
        <p:spPr>
          <a:xfrm>
            <a:off x="844201" y="8763913"/>
            <a:ext cx="11316399" cy="861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800" dirty="0"/>
              <a:t>Le « prisme »  du massif de Gaulent pincé entre flyschs de </a:t>
            </a:r>
            <a:r>
              <a:rPr sz="2800" dirty="0" smtClean="0"/>
              <a:t>l’Embrunais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et faille de la Durance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35" name="DBM-pl6-Tectono-geol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1046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38" name="Shape 4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39" name="DBM-pl6-Tectono-topo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95250"/>
            <a:ext cx="13004800" cy="862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82" name="800822_Cerces_dLaval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700"/>
            <a:ext cx="13004800" cy="902970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/>
          <p:nvPr/>
        </p:nvSpPr>
        <p:spPr>
          <a:xfrm>
            <a:off x="483913" y="8921690"/>
            <a:ext cx="12036974" cy="8002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600"/>
            </a:lvl1pPr>
          </a:lstStyle>
          <a:p>
            <a:pPr lvl="0">
              <a:defRPr sz="1800"/>
            </a:pPr>
            <a:r>
              <a:rPr sz="2600" dirty="0"/>
              <a:t>Les crêtes « calcaires » des Cerces et les pentes « siliceuses </a:t>
            </a:r>
            <a:r>
              <a:rPr sz="2600" dirty="0" smtClean="0"/>
              <a:t>»</a:t>
            </a:r>
            <a:r>
              <a:rPr lang="fr-FR" dirty="0"/>
              <a:t> </a:t>
            </a:r>
            <a:r>
              <a:rPr sz="2600" dirty="0" smtClean="0"/>
              <a:t>des </a:t>
            </a:r>
            <a:r>
              <a:rPr sz="2600" dirty="0"/>
              <a:t>alpages de </a:t>
            </a:r>
            <a:r>
              <a:rPr sz="2600" dirty="0" smtClean="0"/>
              <a:t>la</a:t>
            </a:r>
            <a:r>
              <a:rPr lang="fr-FR" sz="2600" dirty="0" smtClean="0"/>
              <a:t/>
            </a:r>
            <a:br>
              <a:rPr lang="fr-FR" sz="2600" dirty="0" smtClean="0"/>
            </a:br>
            <a:r>
              <a:rPr sz="2600" dirty="0" smtClean="0"/>
              <a:t> </a:t>
            </a:r>
            <a:r>
              <a:rPr sz="2600" dirty="0"/>
              <a:t>Haute Clarée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990701_Fouran_Gaulent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64"/>
            <a:ext cx="13004800" cy="6299201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Shape 442"/>
          <p:cNvSpPr/>
          <p:nvPr/>
        </p:nvSpPr>
        <p:spPr>
          <a:xfrm>
            <a:off x="1523686" y="6711950"/>
            <a:ext cx="9957428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2800" b="1" dirty="0"/>
              <a:t>La rive droite (nord-occidentale) de la vallée de la Durance</a:t>
            </a:r>
            <a:br>
              <a:rPr sz="2800" b="1" dirty="0"/>
            </a:br>
            <a:r>
              <a:rPr sz="2800" dirty="0"/>
              <a:t> aux abords de Guillestre (confluent avec le </a:t>
            </a:r>
            <a:r>
              <a:rPr sz="2800" dirty="0" smtClean="0"/>
              <a:t>Guil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et changement de direction : vers l’ouest)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990701_Fouran_Gaulent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"/>
            <a:ext cx="13004800" cy="6299201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Shape 445"/>
          <p:cNvSpPr/>
          <p:nvPr/>
        </p:nvSpPr>
        <p:spPr>
          <a:xfrm>
            <a:off x="317574" y="6711950"/>
            <a:ext cx="12369652" cy="1309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2800" b="1" dirty="0"/>
              <a:t>La rive droite (nord-occidentale) de la vallée de la Durance</a:t>
            </a:r>
            <a:br>
              <a:rPr sz="2800" b="1" dirty="0"/>
            </a:br>
            <a:r>
              <a:rPr sz="2800" dirty="0"/>
              <a:t> aux abords de Guillestre (confluent avec le Guil et changement de direction :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vers </a:t>
            </a:r>
            <a:r>
              <a:rPr sz="2800" dirty="0"/>
              <a:t>l’ouest)</a:t>
            </a:r>
          </a:p>
        </p:txBody>
      </p:sp>
      <p:sp>
        <p:nvSpPr>
          <p:cNvPr id="446" name="Shape 446"/>
          <p:cNvSpPr/>
          <p:nvPr/>
        </p:nvSpPr>
        <p:spPr>
          <a:xfrm>
            <a:off x="529749" y="8185150"/>
            <a:ext cx="11945302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2800" b="1" dirty="0"/>
              <a:t>f.D</a:t>
            </a:r>
            <a:r>
              <a:rPr sz="2800" dirty="0"/>
              <a:t> = faille N-S de la Durance ; </a:t>
            </a:r>
            <a:r>
              <a:rPr sz="2800" b="1" dirty="0"/>
              <a:t>ØBr</a:t>
            </a:r>
            <a:r>
              <a:rPr sz="2800" dirty="0"/>
              <a:t> = « front  briançonnais » ; </a:t>
            </a:r>
            <a:r>
              <a:rPr sz="2800" b="1" dirty="0"/>
              <a:t> ØE</a:t>
            </a:r>
            <a:r>
              <a:rPr sz="2800" dirty="0"/>
              <a:t> = </a:t>
            </a:r>
            <a:r>
              <a:rPr sz="2800" dirty="0" smtClean="0"/>
              <a:t>nappe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du Parpaillon (flysch à Helminthoïdes) ; z.SB = zone  subbriançonnaise.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coupe_Reotier_CKpartiel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14" y="298450"/>
            <a:ext cx="12867572" cy="4559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/>
          <p:nvPr/>
        </p:nvSpPr>
        <p:spPr>
          <a:xfrm>
            <a:off x="235285" y="339755"/>
            <a:ext cx="12534231" cy="8002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4600" dirty="0"/>
              <a:t>Massif de Peyre-Haute et coupe du Guil … </a:t>
            </a:r>
          </a:p>
          <a:p>
            <a:pPr lvl="0">
              <a:defRPr sz="1800"/>
            </a:pPr>
            <a:r>
              <a:rPr sz="4600" dirty="0"/>
              <a:t> </a:t>
            </a:r>
          </a:p>
          <a:p>
            <a:pPr lvl="0">
              <a:defRPr sz="1800"/>
            </a:pPr>
            <a:r>
              <a:rPr sz="4600" dirty="0"/>
              <a:t>a) au sein du massif de Peyre Haute :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Certains regroupements ne sont pas convaincants (Nappes </a:t>
            </a:r>
            <a:r>
              <a:rPr sz="2800" dirty="0" smtClean="0"/>
              <a:t>d’Assan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et de Champcella) </a:t>
            </a:r>
          </a:p>
          <a:p>
            <a:pPr lvl="0">
              <a:defRPr sz="1800"/>
            </a:pPr>
            <a:r>
              <a:rPr sz="2800" dirty="0"/>
              <a:t>Leur imbrication, même compliquée de reploiement, ne suffit pas à expliquer la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géométrie </a:t>
            </a:r>
            <a:r>
              <a:rPr sz="2800" dirty="0"/>
              <a:t>de cet assemblage :  existence notamment de </a:t>
            </a:r>
            <a:r>
              <a:rPr sz="2800" dirty="0" smtClean="0"/>
              <a:t>juxtapositions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par</a:t>
            </a:r>
            <a:r>
              <a:rPr lang="fr-FR" dirty="0"/>
              <a:t> </a:t>
            </a:r>
            <a:r>
              <a:rPr sz="2800" dirty="0" smtClean="0"/>
              <a:t>failles </a:t>
            </a:r>
            <a:r>
              <a:rPr sz="2800" dirty="0"/>
              <a:t>± N-S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4600" dirty="0"/>
              <a:t>b) entre ce massif et celui de Gaulent :</a:t>
            </a:r>
          </a:p>
          <a:p>
            <a:pPr lvl="0">
              <a:defRPr sz="1800"/>
            </a:pPr>
            <a:r>
              <a:rPr sz="2800" dirty="0"/>
              <a:t>Les corrélations échouent : </a:t>
            </a:r>
            <a:br>
              <a:rPr sz="2800" dirty="0"/>
            </a:br>
            <a:r>
              <a:rPr sz="2800" dirty="0"/>
              <a:t>nappe de Champcella / nappe de Roche Charnière ≠  </a:t>
            </a:r>
          </a:p>
          <a:p>
            <a:pPr lvl="0">
              <a:defRPr sz="1800"/>
            </a:pPr>
            <a:r>
              <a:rPr sz="2800" dirty="0"/>
              <a:t>nappe de PH / unité  inférieure du Guil 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rôle de la faille de la Durance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/>
        </p:nvSpPr>
        <p:spPr>
          <a:xfrm>
            <a:off x="154545" y="3987266"/>
            <a:ext cx="12695710" cy="1779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000"/>
              <a:t>La coupe « clé » de la vallée du Guil</a:t>
            </a:r>
            <a:r>
              <a:rPr sz="2800"/>
              <a:t>  </a:t>
            </a:r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r>
              <a:rPr sz="2800"/>
              <a:t>(limite sud du massif de Peyre Eyraute)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970709_gorgesGuil_dCug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700"/>
            <a:ext cx="13004800" cy="584647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/>
          <p:nvPr/>
        </p:nvSpPr>
        <p:spPr>
          <a:xfrm>
            <a:off x="823366" y="6625312"/>
            <a:ext cx="11358068" cy="90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b="1"/>
              <a:t>La partie aval de la coupe de la rive droite (septentrionale) du Guil</a:t>
            </a:r>
          </a:p>
          <a:p>
            <a:pPr lvl="0">
              <a:defRPr sz="1800"/>
            </a:pPr>
            <a:r>
              <a:rPr sz="2800"/>
              <a:t>= extrémité méridionale du massif de Peyre Eyraute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58" name="Shape 458"/>
          <p:cNvSpPr>
            <a:spLocks noGrp="1"/>
          </p:cNvSpPr>
          <p:nvPr>
            <p:ph type="body" idx="1"/>
          </p:nvPr>
        </p:nvSpPr>
        <p:spPr>
          <a:xfrm>
            <a:off x="190499" y="6045200"/>
            <a:ext cx="12623802" cy="3319959"/>
          </a:xfrm>
          <a:prstGeom prst="rect">
            <a:avLst/>
          </a:prstGeom>
        </p:spPr>
        <p:txBody>
          <a:bodyPr lIns="0" tIns="0" rIns="0" bIns="0" anchor="t"/>
          <a:lstStyle/>
          <a:p>
            <a:pPr marL="0" lvl="0" indent="0">
              <a:buSzTx/>
              <a:buNone/>
              <a:defRPr sz="1800"/>
            </a:pPr>
            <a:r>
              <a:rPr sz="3000" dirty="0"/>
              <a:t>Fort peu de soubassement siliceux paléozoïque (= « </a:t>
            </a:r>
            <a:r>
              <a:rPr sz="3000" b="1" dirty="0"/>
              <a:t>unité  inférieure</a:t>
            </a:r>
            <a:r>
              <a:rPr sz="3000" dirty="0"/>
              <a:t> » du Guil) affleure ici sous les nappes empilées.</a:t>
            </a:r>
            <a:br>
              <a:rPr sz="3000" dirty="0"/>
            </a:br>
            <a:r>
              <a:rPr sz="3000" dirty="0"/>
              <a:t>On avait d’abord distingué une seule « </a:t>
            </a:r>
            <a:r>
              <a:rPr sz="3000" b="1" dirty="0"/>
              <a:t>nappe supérieure</a:t>
            </a:r>
            <a:r>
              <a:rPr sz="3000" dirty="0"/>
              <a:t> », à matériel mésozoïque (comme à la latitude de Briançon). Elle s’est révélée formée de deux parties imbriquées </a:t>
            </a:r>
            <a:r>
              <a:rPr sz="3000" i="1" dirty="0"/>
              <a:t>Assan/ Font Sancte</a:t>
            </a:r>
            <a:r>
              <a:rPr sz="3000" dirty="0"/>
              <a:t>, et même partagée entre deux nappes distinctes, car à matériel triasique différent (Norien dans </a:t>
            </a:r>
            <a:r>
              <a:rPr sz="3000" i="1" dirty="0"/>
              <a:t>Peyre Haute</a:t>
            </a:r>
            <a:r>
              <a:rPr sz="3000" dirty="0"/>
              <a:t> et </a:t>
            </a:r>
            <a:r>
              <a:rPr sz="3000" i="1" dirty="0"/>
              <a:t>Clapière</a:t>
            </a:r>
            <a:r>
              <a:rPr sz="3000" dirty="0"/>
              <a:t> ≠ Trias moyen dans </a:t>
            </a:r>
            <a:r>
              <a:rPr sz="3000" i="1" dirty="0"/>
              <a:t>Font Sancte + Assan</a:t>
            </a:r>
            <a:r>
              <a:rPr sz="3000" dirty="0"/>
              <a:t>)</a:t>
            </a:r>
          </a:p>
        </p:txBody>
      </p:sp>
      <p:pic>
        <p:nvPicPr>
          <p:cNvPr id="459" name="970709_gorgesGuil_dCug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700"/>
            <a:ext cx="13004800" cy="5847592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6147283" y="4755616"/>
            <a:ext cx="964234" cy="49636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63" name="Shape 4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64" name="700701N_Guil-rD-E-dAssan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13004800" cy="8445500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Shape 465"/>
          <p:cNvSpPr/>
          <p:nvPr/>
        </p:nvSpPr>
        <p:spPr>
          <a:xfrm>
            <a:off x="3667906" y="8908516"/>
            <a:ext cx="5668988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La partie amont des gorges du Guil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68" name="Shape 4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69" name="700701N_Guil-rD-E-dAssan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13004800" cy="8445500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Shape 470"/>
          <p:cNvSpPr/>
          <p:nvPr/>
        </p:nvSpPr>
        <p:spPr>
          <a:xfrm>
            <a:off x="1341419" y="8674517"/>
            <a:ext cx="10321962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La partie amont des gorges du Guil : enroulement « rétroverse »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des </a:t>
            </a:r>
            <a:r>
              <a:rPr sz="2800" dirty="0"/>
              <a:t>nappes empilées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3" name="Shape 4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74" name="671003_Croseras-dSav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17550"/>
            <a:ext cx="13004800" cy="831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86" name="090923_TetNoir-Area_dcPro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332017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171759" y="7589378"/>
            <a:ext cx="12661281" cy="168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un puissant soubassement de grès et pélites d’âge houiller,</a:t>
            </a:r>
          </a:p>
          <a:p>
            <a:pPr lvl="0">
              <a:defRPr sz="1800"/>
            </a:pPr>
            <a:r>
              <a:rPr sz="3600"/>
              <a:t> caractérisant la « zone axiale houillère » ;</a:t>
            </a:r>
          </a:p>
          <a:p>
            <a:pPr lvl="0">
              <a:defRPr sz="1800"/>
            </a:pPr>
            <a:r>
              <a:rPr sz="3600" i="1"/>
              <a:t>mais aucun affleurement de socle cristallin !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7" name="Shape 4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78" name="671003_Croseras-dSav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17550"/>
            <a:ext cx="13004800" cy="831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CoupeGuil-KILIA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700" y="190500"/>
            <a:ext cx="13284200" cy="5568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coupes-Guil+Prorel-DEBELMAS-196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9600" y="25400"/>
            <a:ext cx="13970000" cy="8053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coupe_synth_guil_coul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42999"/>
            <a:ext cx="13462000" cy="3888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/>
          <p:nvPr/>
        </p:nvSpPr>
        <p:spPr>
          <a:xfrm>
            <a:off x="863305" y="555104"/>
            <a:ext cx="11278190" cy="864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7400" dirty="0"/>
              <a:t>En allant vers le sud-est</a:t>
            </a:r>
            <a:r>
              <a:rPr sz="7400" dirty="0" smtClean="0"/>
              <a:t>,</a:t>
            </a:r>
            <a:r>
              <a:rPr lang="fr-FR" sz="7400" dirty="0" smtClean="0"/>
              <a:t/>
            </a:r>
            <a:br>
              <a:rPr lang="fr-FR" sz="7400" dirty="0" smtClean="0"/>
            </a:br>
            <a:r>
              <a:rPr sz="7400" dirty="0" smtClean="0"/>
              <a:t> </a:t>
            </a:r>
            <a:r>
              <a:rPr sz="7400" dirty="0"/>
              <a:t>au delà du </a:t>
            </a:r>
            <a:r>
              <a:rPr sz="7400" dirty="0" smtClean="0"/>
              <a:t>Guil</a:t>
            </a:r>
            <a:r>
              <a:rPr lang="fr-FR" sz="7400" dirty="0" smtClean="0"/>
              <a:t>.</a:t>
            </a:r>
            <a:endParaRPr sz="7400" dirty="0"/>
          </a:p>
          <a:p>
            <a:pPr lvl="0">
              <a:defRPr sz="1800"/>
            </a:pPr>
            <a:r>
              <a:rPr sz="6700" dirty="0"/>
              <a:t>des complications nouvelles :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4000" dirty="0"/>
              <a:t>a) multiplication, du nord vers le sud, </a:t>
            </a:r>
            <a:r>
              <a:rPr lang="fr-FR" sz="4000" dirty="0" smtClean="0"/>
              <a:t/>
            </a:r>
            <a:br>
              <a:rPr lang="fr-FR" sz="4000" dirty="0" smtClean="0"/>
            </a:br>
            <a:r>
              <a:rPr sz="4000" dirty="0" smtClean="0"/>
              <a:t>des </a:t>
            </a:r>
            <a:r>
              <a:rPr sz="4000" dirty="0"/>
              <a:t>unités imbriquées :</a:t>
            </a:r>
          </a:p>
          <a:p>
            <a:pPr lvl="0">
              <a:defRPr sz="1800"/>
            </a:pPr>
            <a:r>
              <a:rPr sz="2800" dirty="0"/>
              <a:t>- disparition, par le haut, de la nappe de Peyre Haute</a:t>
            </a:r>
          </a:p>
          <a:p>
            <a:pPr lvl="0">
              <a:defRPr sz="1800"/>
            </a:pPr>
            <a:r>
              <a:rPr sz="2800" dirty="0"/>
              <a:t>- apparition, par le bas, de nappes « calcaires » nouvelles</a:t>
            </a:r>
          </a:p>
          <a:p>
            <a:pPr lvl="0">
              <a:defRPr sz="1800"/>
            </a:pPr>
            <a:r>
              <a:rPr sz="3700" dirty="0"/>
              <a:t>b) indépendance des </a:t>
            </a:r>
            <a:r>
              <a:rPr sz="3700" dirty="0" smtClean="0"/>
              <a:t>nappes</a:t>
            </a:r>
            <a:r>
              <a:rPr lang="fr-FR" sz="3700" dirty="0" smtClean="0"/>
              <a:t/>
            </a:r>
            <a:br>
              <a:rPr lang="fr-FR" sz="3700" dirty="0" smtClean="0"/>
            </a:br>
            <a:r>
              <a:rPr sz="3700" dirty="0" smtClean="0"/>
              <a:t> </a:t>
            </a:r>
            <a:r>
              <a:rPr sz="3700" dirty="0"/>
              <a:t>par rapport aux plis du soubassement</a:t>
            </a:r>
          </a:p>
          <a:p>
            <a:pPr lvl="0">
              <a:defRPr sz="1800"/>
            </a:pPr>
            <a:r>
              <a:rPr sz="2800" dirty="0"/>
              <a:t>- flottement des nappes élevées  (Font Sancte, Châtelet)</a:t>
            </a:r>
          </a:p>
          <a:p>
            <a:pPr lvl="0">
              <a:defRPr sz="1800"/>
            </a:pPr>
            <a:r>
              <a:rPr sz="3700" dirty="0"/>
              <a:t>c) le renversement par rétro-</a:t>
            </a:r>
            <a:r>
              <a:rPr sz="3700" dirty="0" smtClean="0"/>
              <a:t>déversement</a:t>
            </a:r>
            <a:r>
              <a:rPr lang="fr-FR" sz="3700" dirty="0" smtClean="0"/>
              <a:t/>
            </a:r>
            <a:br>
              <a:rPr lang="fr-FR" sz="3700" dirty="0" smtClean="0"/>
            </a:br>
            <a:r>
              <a:rPr sz="3700" dirty="0" smtClean="0"/>
              <a:t> </a:t>
            </a:r>
            <a:r>
              <a:rPr sz="3700" dirty="0"/>
              <a:t>se complique de failles longitudinales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carte-struct-BriancSE-ssfail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06" y="-12700"/>
            <a:ext cx="13039012" cy="8880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110930_Guillestre-Escreins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648700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Shape 491"/>
          <p:cNvSpPr/>
          <p:nvPr/>
        </p:nvSpPr>
        <p:spPr>
          <a:xfrm>
            <a:off x="126624" y="8692595"/>
            <a:ext cx="12751551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 lvl="0">
              <a:defRPr sz="1800"/>
            </a:pPr>
            <a:r>
              <a:rPr sz="2600" dirty="0"/>
              <a:t>Le massif d’Escreins (drainé par le Rif Bel) </a:t>
            </a:r>
            <a:r>
              <a:rPr sz="2600" dirty="0" smtClean="0"/>
              <a:t>:</a:t>
            </a:r>
            <a:r>
              <a:rPr lang="fr-FR" dirty="0"/>
              <a:t> </a:t>
            </a:r>
            <a:r>
              <a:rPr lang="fr-FR" dirty="0" smtClean="0"/>
              <a:t> </a:t>
            </a:r>
            <a:r>
              <a:rPr sz="2600" dirty="0" smtClean="0"/>
              <a:t>les </a:t>
            </a:r>
            <a:r>
              <a:rPr sz="2600" dirty="0"/>
              <a:t>nappes  briançonnaises </a:t>
            </a:r>
            <a:r>
              <a:rPr sz="2600" dirty="0" smtClean="0"/>
              <a:t>empilées</a:t>
            </a:r>
            <a:endParaRPr lang="fr-FR" sz="2600" dirty="0" smtClean="0"/>
          </a:p>
          <a:p>
            <a:pPr lvl="0">
              <a:defRPr sz="1800"/>
            </a:pPr>
            <a:r>
              <a:rPr sz="2600" dirty="0" smtClean="0"/>
              <a:t>plongent </a:t>
            </a:r>
            <a:r>
              <a:rPr sz="2600" dirty="0"/>
              <a:t>vers la droite sous les flyschs de l’Embrunais</a:t>
            </a:r>
            <a:r>
              <a:rPr sz="2600" dirty="0" smtClean="0"/>
              <a:t>,</a:t>
            </a:r>
            <a:r>
              <a:rPr lang="fr-FR" dirty="0"/>
              <a:t> </a:t>
            </a:r>
            <a:r>
              <a:rPr sz="2600" dirty="0" smtClean="0"/>
              <a:t>le </a:t>
            </a:r>
            <a:r>
              <a:rPr sz="2600" dirty="0"/>
              <a:t>long de la vallée du Chagne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carte_escreins_conf-H768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2600" y="0"/>
            <a:ext cx="6959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Coupes_Escreins_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885843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Shape 496"/>
          <p:cNvSpPr/>
          <p:nvPr/>
        </p:nvSpPr>
        <p:spPr>
          <a:xfrm>
            <a:off x="2551273" y="8565616"/>
            <a:ext cx="7902254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b="1"/>
              <a:t>Le massif d’Escreins</a:t>
            </a:r>
            <a:r>
              <a:rPr sz="2800"/>
              <a:t>, au SE des gorges du Guil</a:t>
            </a:r>
          </a:p>
        </p:txBody>
      </p:sp>
      <p:sp>
        <p:nvSpPr>
          <p:cNvPr id="497" name="Shape 497"/>
          <p:cNvSpPr/>
          <p:nvPr/>
        </p:nvSpPr>
        <p:spPr>
          <a:xfrm>
            <a:off x="283475" y="8977372"/>
            <a:ext cx="1243785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400" dirty="0">
                <a:solidFill>
                  <a:srgbClr val="FF2D11"/>
                </a:solidFill>
              </a:rPr>
              <a:t>rouge</a:t>
            </a:r>
            <a:r>
              <a:rPr sz="2400" dirty="0"/>
              <a:t>  = nappe de Peyre Haute (à Trias sup.) ; </a:t>
            </a:r>
            <a:r>
              <a:rPr sz="2400" dirty="0">
                <a:solidFill>
                  <a:srgbClr val="FF8807"/>
                </a:solidFill>
              </a:rPr>
              <a:t>jaune </a:t>
            </a:r>
            <a:r>
              <a:rPr sz="2400" dirty="0"/>
              <a:t>= unité inf. à soubassement siliceux </a:t>
            </a:r>
            <a:r>
              <a:rPr sz="2400" dirty="0" smtClean="0"/>
              <a:t>;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sz="2400" dirty="0" smtClean="0"/>
              <a:t> </a:t>
            </a:r>
            <a:r>
              <a:rPr sz="2400" dirty="0">
                <a:solidFill>
                  <a:srgbClr val="FE41FF"/>
                </a:solidFill>
              </a:rPr>
              <a:t>rose</a:t>
            </a:r>
            <a:r>
              <a:rPr sz="2400" dirty="0"/>
              <a:t> = unité «siliceuse» du substratum des schistes lustrés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coupe_RDgorgeUbaye_coul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05100"/>
            <a:ext cx="13004800" cy="4343400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Shape 500"/>
          <p:cNvSpPr/>
          <p:nvPr/>
        </p:nvSpPr>
        <p:spPr>
          <a:xfrm>
            <a:off x="1997385" y="7359116"/>
            <a:ext cx="9010031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La coupe de la rive droite des gorges de la Haute Ubaye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91" name="680726_Cassille_dPonsonn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992100" cy="8648700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/>
          <p:nvPr/>
        </p:nvSpPr>
        <p:spPr>
          <a:xfrm>
            <a:off x="752579" y="8763417"/>
            <a:ext cx="11499642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Des inclusions volcaniques (diorite) en épanchements ou, plus souvent</a:t>
            </a:r>
            <a:r>
              <a:rPr sz="2800" dirty="0" smtClean="0"/>
              <a:t>,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en « sills »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bloc_rd_ubaye-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1450"/>
            <a:ext cx="13004800" cy="6794500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Shape 503"/>
          <p:cNvSpPr/>
          <p:nvPr/>
        </p:nvSpPr>
        <p:spPr>
          <a:xfrm>
            <a:off x="2219464" y="7366873"/>
            <a:ext cx="8565872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Bloc « tectonogramme » des nappes  </a:t>
            </a:r>
            <a:r>
              <a:rPr sz="2800" dirty="0" smtClean="0"/>
              <a:t>briançonnaises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de l’extrémité SE du massif </a:t>
            </a:r>
            <a:r>
              <a:rPr sz="2800" dirty="0" smtClean="0"/>
              <a:t>d’Escreins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(coupe de rive droite de la Haute Ubaye)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06" name="Shape 5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07" name="110930_VLaugier-PHouerts-dWav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204200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Shape 508"/>
          <p:cNvSpPr/>
          <p:nvPr/>
        </p:nvSpPr>
        <p:spPr>
          <a:xfrm>
            <a:off x="263325" y="8205073"/>
            <a:ext cx="12478150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À l’extrémité SW du massif d’Escreins : la terminaison méridionale </a:t>
            </a:r>
            <a:r>
              <a:rPr sz="2800" dirty="0" smtClean="0"/>
              <a:t>des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affleurements </a:t>
            </a:r>
            <a:r>
              <a:rPr sz="2800" dirty="0"/>
              <a:t>de la nappe de Peyre Haute, dilacérée en klippes par l’érosion,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reposant </a:t>
            </a:r>
            <a:r>
              <a:rPr sz="2800" dirty="0"/>
              <a:t>sur la nappe du Châtelet, apparue sous elle guère plus au nord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850723_dChauvet-UbayeRD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534400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Shape 511"/>
          <p:cNvSpPr/>
          <p:nvPr/>
        </p:nvSpPr>
        <p:spPr>
          <a:xfrm>
            <a:off x="932465" y="8788817"/>
            <a:ext cx="11139869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Vu depuis la rive gauche (SE) de l’Ubaye : la terminaison </a:t>
            </a:r>
            <a:r>
              <a:rPr sz="2800" dirty="0" smtClean="0"/>
              <a:t>méridionale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, flottante par « rétrocharriage », de la nappe de la Font Sancte.  </a:t>
            </a:r>
            <a:endParaRPr sz="2800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carte_chamb_larche_H768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0400" y="0"/>
            <a:ext cx="8432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Shape 514"/>
          <p:cNvSpPr/>
          <p:nvPr/>
        </p:nvSpPr>
        <p:spPr>
          <a:xfrm>
            <a:off x="79672" y="820519"/>
            <a:ext cx="4347965" cy="7858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Apparition d’unités nouvelles, au SW de celles de la coupe de l’Ubaye : </a:t>
            </a:r>
          </a:p>
          <a:p>
            <a:pPr lvl="0">
              <a:defRPr sz="1800"/>
            </a:pPr>
            <a:r>
              <a:rPr sz="2800" dirty="0"/>
              <a:t> </a:t>
            </a:r>
          </a:p>
          <a:p>
            <a:pPr marL="698500" lvl="0" indent="-381000">
              <a:buSzPct val="171000"/>
              <a:buChar char="-"/>
              <a:defRPr sz="1800"/>
            </a:pPr>
            <a:r>
              <a:rPr sz="2800" dirty="0"/>
              <a:t>nappe de Sautron (St)</a:t>
            </a:r>
          </a:p>
          <a:p>
            <a:pPr marL="698500" lvl="0" indent="-381000">
              <a:buSzPct val="171000"/>
              <a:buChar char="-"/>
              <a:defRPr sz="1800"/>
            </a:pPr>
            <a:r>
              <a:rPr sz="2800" dirty="0" smtClean="0"/>
              <a:t> </a:t>
            </a:r>
            <a:r>
              <a:rPr sz="2800" dirty="0"/>
              <a:t>nappe du Rouchouse (</a:t>
            </a:r>
            <a:r>
              <a:rPr sz="2800" dirty="0" smtClean="0"/>
              <a:t>Ro</a:t>
            </a:r>
            <a:r>
              <a:rPr lang="fr-FR" sz="2800" dirty="0" smtClean="0"/>
              <a:t>)</a:t>
            </a:r>
            <a:endParaRPr sz="2800" dirty="0"/>
          </a:p>
          <a:p>
            <a:pPr marL="698500" lvl="0" indent="-381000">
              <a:buSzPct val="171000"/>
              <a:buChar char="-"/>
              <a:defRPr sz="1800"/>
            </a:pPr>
            <a:r>
              <a:rPr sz="2800" dirty="0" smtClean="0"/>
              <a:t>nappe </a:t>
            </a:r>
            <a:r>
              <a:rPr sz="2800" dirty="0"/>
              <a:t>de Rocca Peroni (RP)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Elles sont enroulées autour d’un « anticlinal du Rouchouse » plus sud-occidental que celui de Marinet ; ce dernier s’étire, avec laminage de ses flancs, en direction du SE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17" name="Shape 5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18" name="4coupes_aig_chamb_L102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2250"/>
            <a:ext cx="13004800" cy="930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1" name="Shape 5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22" name="Bloc-tectono-These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2250"/>
            <a:ext cx="13004800" cy="8394700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Shape 523"/>
          <p:cNvSpPr/>
          <p:nvPr/>
        </p:nvSpPr>
        <p:spPr>
          <a:xfrm>
            <a:off x="24001" y="8525929"/>
            <a:ext cx="12956798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Bloc stéréogramme des prolongements de la coupe de l’Ubaye (en haut à droite</a:t>
            </a:r>
            <a:r>
              <a:rPr sz="2800" dirty="0" smtClean="0"/>
              <a:t>)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vers le SE, dans les montagnes entre Haute Stura et Haute Maira.</a:t>
            </a:r>
          </a:p>
          <a:p>
            <a:pPr lvl="0">
              <a:defRPr sz="1800"/>
            </a:pPr>
            <a:r>
              <a:rPr dirty="0"/>
              <a:t>(Thèse M. GIDON, 1962)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6" name="Shape 5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27" name="ggl_Mary-Maurin-dNW-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763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Shape 528"/>
          <p:cNvSpPr/>
          <p:nvPr/>
        </p:nvSpPr>
        <p:spPr>
          <a:xfrm>
            <a:off x="403061" y="8801517"/>
            <a:ext cx="12198677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Les montagnes frontalières avec l’Italie, au SE de la haute vallée de </a:t>
            </a:r>
            <a:r>
              <a:rPr sz="2800" dirty="0" smtClean="0"/>
              <a:t>l’Ubaye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(vue en direction du SE)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1" name="Shape 5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32" name="ggl_Mary-Maurin-dNW-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763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Shape 533"/>
          <p:cNvSpPr/>
          <p:nvPr/>
        </p:nvSpPr>
        <p:spPr>
          <a:xfrm>
            <a:off x="103513" y="8801517"/>
            <a:ext cx="12797775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Le découpage en lanières s’effilant vers le SE, par des failles « longitudinales »,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depuis </a:t>
            </a:r>
            <a:r>
              <a:rPr sz="2800" dirty="0"/>
              <a:t>la Haute Ubaye en direction du SE  (montagnes entre Maira et Stura)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coupe_Maurin-RG_BRGM_EW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64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A72_bloc_brianc_stura_5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" y="-12700"/>
            <a:ext cx="8851900" cy="9779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Shape 538"/>
          <p:cNvSpPr/>
          <p:nvPr/>
        </p:nvSpPr>
        <p:spPr>
          <a:xfrm>
            <a:off x="9361003" y="1796516"/>
            <a:ext cx="3514801" cy="5779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2800"/>
              <a:t>Disposition des  </a:t>
            </a:r>
            <a:r>
              <a:rPr sz="2800" b="1"/>
              <a:t>unités briançonnaises</a:t>
            </a:r>
            <a:r>
              <a:rPr sz="2800"/>
              <a:t> entre  Stura et Maira : </a:t>
            </a:r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r>
              <a:rPr sz="2800"/>
              <a:t>S1 à S5 = surfaces de sectionnement longitudinal ;</a:t>
            </a:r>
          </a:p>
          <a:p>
            <a:pPr lvl="0">
              <a:defRPr sz="1800"/>
            </a:pPr>
            <a:r>
              <a:rPr sz="2800"/>
              <a:t> </a:t>
            </a:r>
          </a:p>
          <a:p>
            <a:pPr lvl="0">
              <a:defRPr sz="1800"/>
            </a:pPr>
            <a:r>
              <a:rPr sz="2800"/>
              <a:t>F.Pr = faille de Preit (prolongement sud-oriental de la Faille de Ceillac 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95" name="680726_Cassille_dPonsonn_4c.jpg"/>
          <p:cNvPicPr/>
          <p:nvPr/>
        </p:nvPicPr>
        <p:blipFill>
          <a:blip r:embed="rId2">
            <a:extLst/>
          </a:blip>
          <a:srcRect l="12" r="12"/>
          <a:stretch>
            <a:fillRect/>
          </a:stretch>
        </p:blipFill>
        <p:spPr>
          <a:xfrm>
            <a:off x="0" y="0"/>
            <a:ext cx="13004800" cy="8663493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998328" y="8732639"/>
            <a:ext cx="1100814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lvl="0">
              <a:defRPr sz="1800"/>
            </a:pPr>
            <a:r>
              <a:rPr sz="3000" dirty="0"/>
              <a:t>Des inclusions volcaniques (diorite et microgranite) en </a:t>
            </a:r>
            <a:r>
              <a:rPr lang="fr-FR" sz="3000" dirty="0" smtClean="0"/>
              <a:t>amas </a:t>
            </a:r>
            <a:r>
              <a:rPr sz="3000" dirty="0" smtClean="0"/>
              <a:t>ou,</a:t>
            </a:r>
            <a:r>
              <a:rPr lang="fr-FR" sz="3000" dirty="0" smtClean="0"/>
              <a:t/>
            </a:r>
            <a:br>
              <a:rPr lang="fr-FR" sz="3000" dirty="0" smtClean="0"/>
            </a:br>
            <a:r>
              <a:rPr sz="3000" dirty="0" smtClean="0"/>
              <a:t> </a:t>
            </a:r>
            <a:r>
              <a:rPr sz="3000" dirty="0"/>
              <a:t>plus souvent</a:t>
            </a:r>
            <a:r>
              <a:rPr sz="3000" dirty="0" smtClean="0"/>
              <a:t>, </a:t>
            </a:r>
            <a:r>
              <a:rPr sz="3000" dirty="0"/>
              <a:t>en « sills »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A72-bloc-subbrianc_5.gif"/>
          <p:cNvPicPr/>
          <p:nvPr/>
        </p:nvPicPr>
        <p:blipFill>
          <a:blip r:embed="rId2">
            <a:extLst/>
          </a:blip>
          <a:srcRect r="1"/>
          <a:stretch>
            <a:fillRect/>
          </a:stretch>
        </p:blipFill>
        <p:spPr>
          <a:xfrm>
            <a:off x="127000" y="-76200"/>
            <a:ext cx="7696200" cy="990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Shape 541"/>
          <p:cNvSpPr/>
          <p:nvPr/>
        </p:nvSpPr>
        <p:spPr>
          <a:xfrm>
            <a:off x="8075327" y="1555216"/>
            <a:ext cx="4825976" cy="3341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2800"/>
              <a:t>Tectonogramme schématique des </a:t>
            </a:r>
            <a:r>
              <a:rPr sz="2800" b="1"/>
              <a:t>unités  subbriançonnaises</a:t>
            </a:r>
            <a:r>
              <a:rPr sz="2800"/>
              <a:t> qui apparaissent, en rive gauche de la Stura,</a:t>
            </a:r>
          </a:p>
          <a:p>
            <a:pPr lvl="0">
              <a:defRPr sz="1800"/>
            </a:pPr>
            <a:r>
              <a:rPr sz="2800"/>
              <a:t>à tour de rôle, entre autochtone  et unités  briançonnaises 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>
            <a:spLocks noGrp="1"/>
          </p:cNvSpPr>
          <p:nvPr>
            <p:ph type="title" idx="4294967295"/>
          </p:nvPr>
        </p:nvSpPr>
        <p:spPr>
          <a:xfrm>
            <a:off x="1270000" y="254000"/>
            <a:ext cx="10336659" cy="125442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>
                <a:latin typeface="+mn-lt"/>
                <a:ea typeface="+mn-ea"/>
                <a:cs typeface="+mn-cs"/>
                <a:sym typeface="Gill Sans"/>
              </a:rPr>
              <a:t>La région  briançonnaise</a:t>
            </a:r>
          </a:p>
          <a:p>
            <a:pPr lvl="0">
              <a:defRPr sz="1800"/>
            </a:pPr>
            <a:r>
              <a:rPr sz="3600">
                <a:latin typeface="+mn-lt"/>
                <a:ea typeface="+mn-ea"/>
                <a:cs typeface="+mn-cs"/>
                <a:sym typeface="Gill Sans"/>
              </a:rPr>
              <a:t>(A4c)</a:t>
            </a:r>
          </a:p>
        </p:txBody>
      </p:sp>
      <p:sp>
        <p:nvSpPr>
          <p:cNvPr id="544" name="Shape 544"/>
          <p:cNvSpPr>
            <a:spLocks noGrp="1"/>
          </p:cNvSpPr>
          <p:nvPr>
            <p:ph type="body" idx="4294967295"/>
          </p:nvPr>
        </p:nvSpPr>
        <p:spPr>
          <a:xfrm>
            <a:off x="208086" y="1577156"/>
            <a:ext cx="12588628" cy="269751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8000"/>
            </a:lvl1pPr>
          </a:lstStyle>
          <a:p>
            <a:pPr lvl="0">
              <a:defRPr sz="1800"/>
            </a:pPr>
            <a:r>
              <a:rPr sz="8000"/>
              <a:t>Retour sur les failles longitudinales :</a:t>
            </a:r>
          </a:p>
        </p:txBody>
      </p:sp>
      <p:sp>
        <p:nvSpPr>
          <p:cNvPr id="545" name="Shape 545"/>
          <p:cNvSpPr/>
          <p:nvPr/>
        </p:nvSpPr>
        <p:spPr>
          <a:xfrm>
            <a:off x="94678" y="4102100"/>
            <a:ext cx="12815444" cy="5539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3600" b="1" i="1" dirty="0"/>
              <a:t>Retouches </a:t>
            </a:r>
            <a:r>
              <a:rPr sz="3600" b="1" i="1" dirty="0" smtClean="0"/>
              <a:t>plus </a:t>
            </a:r>
            <a:r>
              <a:rPr sz="3600" b="1" i="1" dirty="0"/>
              <a:t>récentes au schéma structural </a:t>
            </a:r>
            <a:r>
              <a:rPr sz="3600" i="1" dirty="0"/>
              <a:t> (1970 </a:t>
            </a:r>
            <a:r>
              <a:rPr sz="3600" i="1" dirty="0" smtClean="0"/>
              <a:t>:</a:t>
            </a:r>
            <a:r>
              <a:rPr lang="fr-FR" sz="3600" i="1" dirty="0" smtClean="0"/>
              <a:t/>
            </a:r>
            <a:br>
              <a:rPr lang="fr-FR" sz="3600" i="1" dirty="0" smtClean="0"/>
            </a:br>
            <a:r>
              <a:rPr sz="3600" i="1" dirty="0" smtClean="0"/>
              <a:t> </a:t>
            </a:r>
            <a:r>
              <a:rPr sz="3600" i="1" dirty="0"/>
              <a:t>Barféty et Gidon) : </a:t>
            </a:r>
            <a:r>
              <a:rPr lang="fr-FR" sz="3600" i="1" dirty="0" smtClean="0"/>
              <a:t/>
            </a:r>
            <a:br>
              <a:rPr lang="fr-FR" sz="3600" i="1" dirty="0" smtClean="0"/>
            </a:br>
            <a:r>
              <a:rPr sz="3600" i="1" dirty="0" smtClean="0"/>
              <a:t>l’importance </a:t>
            </a:r>
            <a:r>
              <a:rPr sz="3600" i="1" dirty="0"/>
              <a:t>des failles longitudinales</a:t>
            </a:r>
          </a:p>
          <a:p>
            <a:pPr lvl="0">
              <a:defRPr sz="1800"/>
            </a:pPr>
            <a:endParaRPr sz="3600" b="1" i="1" dirty="0"/>
          </a:p>
          <a:p>
            <a:pPr lvl="0">
              <a:defRPr sz="1800"/>
            </a:pPr>
            <a:r>
              <a:rPr sz="3600" dirty="0"/>
              <a:t>- certaines imbrications de nappes, supposées redressées par 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sz="3600" dirty="0" smtClean="0"/>
              <a:t>rétro</a:t>
            </a:r>
            <a:r>
              <a:rPr sz="3600" dirty="0"/>
              <a:t>-déversement, sont des failles postérieures à ce dernier ; </a:t>
            </a:r>
            <a:r>
              <a:rPr sz="3600" b="1" i="1" dirty="0"/>
              <a:t> </a:t>
            </a:r>
          </a:p>
          <a:p>
            <a:pPr lvl="0">
              <a:defRPr sz="1800"/>
            </a:pPr>
            <a:r>
              <a:rPr sz="3600" dirty="0"/>
              <a:t>- ces </a:t>
            </a:r>
            <a:r>
              <a:rPr sz="3600" b="1" dirty="0"/>
              <a:t>failles longitudinales </a:t>
            </a:r>
            <a:r>
              <a:rPr sz="3600" dirty="0"/>
              <a:t>se répartissent surtout en </a:t>
            </a:r>
            <a:r>
              <a:rPr sz="3600" dirty="0" smtClean="0"/>
              <a:t>deux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sz="3600" dirty="0" smtClean="0"/>
              <a:t>faisceaux</a:t>
            </a:r>
            <a:r>
              <a:rPr sz="3600" dirty="0"/>
              <a:t>, de part et d’autre de la « zone axiale » : le </a:t>
            </a:r>
            <a:r>
              <a:rPr sz="3600" dirty="0" smtClean="0"/>
              <a:t>faisceau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sz="3600" dirty="0" smtClean="0"/>
              <a:t> </a:t>
            </a:r>
            <a:r>
              <a:rPr sz="3600" dirty="0"/>
              <a:t>oriental = « </a:t>
            </a:r>
            <a:r>
              <a:rPr sz="3600" b="1" dirty="0"/>
              <a:t>linéament  briançonnais oriental</a:t>
            </a:r>
            <a:r>
              <a:rPr sz="3600" dirty="0"/>
              <a:t> » marque </a:t>
            </a:r>
            <a:r>
              <a:rPr sz="3600" dirty="0" smtClean="0"/>
              <a:t>la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sz="3600" dirty="0" smtClean="0"/>
              <a:t> </a:t>
            </a:r>
            <a:r>
              <a:rPr sz="3600" dirty="0"/>
              <a:t>limite entre  Briançonnais et Vanoise.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/>
          <p:nvPr/>
        </p:nvSpPr>
        <p:spPr>
          <a:xfrm>
            <a:off x="1489050" y="2377157"/>
            <a:ext cx="10026700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pPr lvl="0">
              <a:defRPr sz="1800"/>
            </a:pPr>
            <a:r>
              <a:rPr sz="7200"/>
              <a:t>Les failles longitudinales</a:t>
            </a:r>
          </a:p>
        </p:txBody>
      </p:sp>
      <p:sp>
        <p:nvSpPr>
          <p:cNvPr id="548" name="Shape 548"/>
          <p:cNvSpPr/>
          <p:nvPr/>
        </p:nvSpPr>
        <p:spPr>
          <a:xfrm>
            <a:off x="4448559" y="932916"/>
            <a:ext cx="4107682" cy="90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La région  briançonnaise</a:t>
            </a:r>
          </a:p>
          <a:p>
            <a:pPr lvl="0">
              <a:defRPr sz="1800"/>
            </a:pPr>
            <a:r>
              <a:rPr sz="2800"/>
              <a:t>(5)</a:t>
            </a:r>
          </a:p>
        </p:txBody>
      </p:sp>
      <p:sp>
        <p:nvSpPr>
          <p:cNvPr id="549" name="Shape 549"/>
          <p:cNvSpPr/>
          <p:nvPr/>
        </p:nvSpPr>
        <p:spPr>
          <a:xfrm>
            <a:off x="858589" y="4029819"/>
            <a:ext cx="11465422" cy="123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 lvl="0">
              <a:defRPr sz="1800"/>
            </a:pPr>
            <a:r>
              <a:rPr sz="8000"/>
              <a:t>a) leur  mise en évidence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coupe_brec_st_ours_inv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431800"/>
            <a:ext cx="12700000" cy="4443425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Shape 552"/>
          <p:cNvSpPr/>
          <p:nvPr/>
        </p:nvSpPr>
        <p:spPr>
          <a:xfrm>
            <a:off x="3576" y="5144830"/>
            <a:ext cx="12997649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La « faille du Ruburent » : </a:t>
            </a:r>
            <a:br>
              <a:rPr sz="2800" dirty="0"/>
            </a:br>
            <a:r>
              <a:rPr sz="2800" dirty="0"/>
              <a:t>elle décale verticalement, de près de 1000 m, la nappe du Châtelet, la plus haute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de </a:t>
            </a:r>
            <a:r>
              <a:rPr sz="2800" dirty="0"/>
              <a:t>l’édifice d’empilement en rive gauche de la Haute Ubaye</a:t>
            </a:r>
          </a:p>
          <a:p>
            <a:pPr lvl="0">
              <a:defRPr sz="1800"/>
            </a:pPr>
            <a:r>
              <a:rPr sz="2800" dirty="0"/>
              <a:t> </a:t>
            </a:r>
            <a:r>
              <a:rPr sz="2800" i="1" dirty="0"/>
              <a:t>figure extraite de M.GIDON, thèse, publiée en 1962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850723_vall_Fouillouse_dN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63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Shape 555"/>
          <p:cNvSpPr/>
          <p:nvPr/>
        </p:nvSpPr>
        <p:spPr>
          <a:xfrm>
            <a:off x="412705" y="8547517"/>
            <a:ext cx="12179391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Le haut vallon de Fouillouse, en rive gauche des gorges de la Haute Ubaye</a:t>
            </a:r>
            <a:r>
              <a:rPr sz="2800" dirty="0" smtClean="0"/>
              <a:t>,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vu du NW  (dominé à droite par les Rochers de Saint-Ours)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850723_vall_Fouillouse_dN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63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Shape 558"/>
          <p:cNvSpPr/>
          <p:nvPr/>
        </p:nvSpPr>
        <p:spPr>
          <a:xfrm>
            <a:off x="-31187" y="8285801"/>
            <a:ext cx="13067174" cy="16909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2800" dirty="0"/>
              <a:t>Le haut vallon de Fouillouse, en rive gauche des gorges de la Haute </a:t>
            </a:r>
            <a:r>
              <a:rPr sz="2800" dirty="0" smtClean="0"/>
              <a:t>Ubaye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(vu du NW) :</a:t>
            </a:r>
            <a:r>
              <a:rPr sz="2600" dirty="0"/>
              <a:t/>
            </a:r>
            <a:br>
              <a:rPr sz="2600" dirty="0"/>
            </a:br>
            <a:r>
              <a:rPr sz="2600" b="1" dirty="0"/>
              <a:t>f.R</a:t>
            </a:r>
            <a:r>
              <a:rPr sz="2600" dirty="0"/>
              <a:t> = faille extensive (coulissante ?) du Ruburent ; </a:t>
            </a:r>
            <a:r>
              <a:rPr sz="2600" b="1" dirty="0"/>
              <a:t>ØH</a:t>
            </a:r>
            <a:r>
              <a:rPr sz="2600" dirty="0"/>
              <a:t> = surface de charriage du </a:t>
            </a:r>
            <a:r>
              <a:rPr sz="2600" dirty="0" smtClean="0"/>
              <a:t>Flysch</a:t>
            </a:r>
            <a:r>
              <a:rPr lang="fr-FR" sz="2600" dirty="0" smtClean="0"/>
              <a:t/>
            </a:r>
            <a:br>
              <a:rPr lang="fr-FR" sz="2600" dirty="0" smtClean="0"/>
            </a:br>
            <a:r>
              <a:rPr sz="2600" dirty="0" smtClean="0"/>
              <a:t> </a:t>
            </a:r>
            <a:r>
              <a:rPr sz="2600" dirty="0"/>
              <a:t>à Helminthoïdes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650719_StOurs_dViraysse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63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Shape 561"/>
          <p:cNvSpPr/>
          <p:nvPr/>
        </p:nvSpPr>
        <p:spPr>
          <a:xfrm>
            <a:off x="213707" y="8725317"/>
            <a:ext cx="12577386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Les Rochers de Saint-Ours vus du SE, dans l’enfilade de la marge </a:t>
            </a:r>
            <a:r>
              <a:rPr sz="2800" dirty="0" smtClean="0"/>
              <a:t>occidentale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des nappes briançonnaises de la Haute Ubaye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650719_StOurs_dViraysse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63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Shape 564"/>
          <p:cNvSpPr/>
          <p:nvPr/>
        </p:nvSpPr>
        <p:spPr>
          <a:xfrm>
            <a:off x="265003" y="8662313"/>
            <a:ext cx="12474794" cy="861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800" dirty="0"/>
              <a:t>Les Rochers de Saint-Ours vus du SE, dans l’enfilade de la marge </a:t>
            </a:r>
            <a:r>
              <a:rPr sz="2800" dirty="0" smtClean="0"/>
              <a:t>occidentale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des nappes briançonnaises de la Haute Ubaye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690806_Pierron_Lauzin_dS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137400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Shape 567"/>
          <p:cNvSpPr/>
          <p:nvPr/>
        </p:nvSpPr>
        <p:spPr>
          <a:xfrm>
            <a:off x="1009587" y="7587716"/>
            <a:ext cx="10985625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Entre la Clarée (à l’ouest, à gauche) et le Chaberton (à l’est, à droite)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690806_Pierron_Lauzin_dS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13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00" name="660704_GdArea_dSerreCh_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5400"/>
            <a:ext cx="13004800" cy="8739991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75504" y="8813800"/>
            <a:ext cx="12853791" cy="11666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531622">
              <a:defRPr sz="1800"/>
            </a:pPr>
            <a:r>
              <a:rPr sz="2639">
                <a:effectLst>
                  <a:outerShdw blurRad="34671" dist="11557" dir="5400000" rotWithShape="0">
                    <a:srgbClr val="000000">
                      <a:alpha val="50000"/>
                    </a:srgbClr>
                  </a:outerShdw>
                </a:effectLst>
              </a:rPr>
              <a:t>la couverture mésozoïque débute par des </a:t>
            </a:r>
            <a:r>
              <a:rPr sz="2639" b="1">
                <a:effectLst>
                  <a:outerShdw blurRad="34671" dist="11557" dir="5400000" rotWithShape="0">
                    <a:srgbClr val="000000">
                      <a:alpha val="50000"/>
                    </a:srgbClr>
                  </a:outerShdw>
                </a:effectLst>
              </a:rPr>
              <a:t>quartzites</a:t>
            </a:r>
            <a:r>
              <a:rPr sz="2639">
                <a:effectLst>
                  <a:outerShdw blurRad="34671" dist="11557" dir="5400000" rotWithShape="0">
                    <a:srgbClr val="000000">
                      <a:alpha val="50000"/>
                    </a:srgbClr>
                  </a:outerShdw>
                </a:effectLst>
              </a:rPr>
              <a:t> permo-werféniens et se poursuit par des </a:t>
            </a:r>
            <a:r>
              <a:rPr sz="2639" b="1">
                <a:effectLst>
                  <a:outerShdw blurRad="34671" dist="11557" dir="5400000" rotWithShape="0">
                    <a:srgbClr val="000000">
                      <a:alpha val="50000"/>
                    </a:srgbClr>
                  </a:outerShdw>
                </a:effectLst>
              </a:rPr>
              <a:t>calcaires et dolomies</a:t>
            </a:r>
            <a:r>
              <a:rPr sz="2639">
                <a:effectLst>
                  <a:outerShdw blurRad="34671" dist="11557" dir="5400000" rotWithShape="0">
                    <a:srgbClr val="000000">
                      <a:alpha val="50000"/>
                    </a:srgbClr>
                  </a:outerShdw>
                </a:effectLst>
              </a:rPr>
              <a:t> du Trias moyen: c’est la succession « classique »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72" name="Shape 5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73" name="carte-struct-BriancNW-d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0"/>
            <a:ext cx="13004800" cy="9626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/>
        </p:nvSpPr>
        <p:spPr>
          <a:xfrm>
            <a:off x="1489050" y="2377157"/>
            <a:ext cx="10026700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pPr lvl="0">
              <a:defRPr sz="1800"/>
            </a:pPr>
            <a:r>
              <a:rPr sz="7200"/>
              <a:t>Les failles longitudinales</a:t>
            </a:r>
          </a:p>
        </p:txBody>
      </p:sp>
      <p:sp>
        <p:nvSpPr>
          <p:cNvPr id="576" name="Shape 576"/>
          <p:cNvSpPr/>
          <p:nvPr/>
        </p:nvSpPr>
        <p:spPr>
          <a:xfrm>
            <a:off x="4448559" y="932916"/>
            <a:ext cx="4107682" cy="90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La région  briançonnaise</a:t>
            </a:r>
          </a:p>
          <a:p>
            <a:pPr lvl="0">
              <a:defRPr sz="1800"/>
            </a:pPr>
            <a:r>
              <a:rPr sz="2800"/>
              <a:t>(5)</a:t>
            </a:r>
          </a:p>
        </p:txBody>
      </p:sp>
      <p:sp>
        <p:nvSpPr>
          <p:cNvPr id="577" name="Shape 577"/>
          <p:cNvSpPr/>
          <p:nvPr/>
        </p:nvSpPr>
        <p:spPr>
          <a:xfrm>
            <a:off x="2116985" y="4457998"/>
            <a:ext cx="8770830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 lvl="0">
              <a:defRPr sz="1800"/>
            </a:pPr>
            <a:r>
              <a:rPr sz="8000" dirty="0"/>
              <a:t>b) leur rôle au </a:t>
            </a:r>
            <a:r>
              <a:rPr sz="8000" dirty="0" smtClean="0"/>
              <a:t>nord</a:t>
            </a:r>
            <a:r>
              <a:rPr lang="fr-FR" sz="8000" dirty="0" smtClean="0"/>
              <a:t/>
            </a:r>
            <a:br>
              <a:rPr lang="fr-FR" sz="8000" dirty="0" smtClean="0"/>
            </a:br>
            <a:r>
              <a:rPr sz="8000" dirty="0" smtClean="0"/>
              <a:t> </a:t>
            </a:r>
            <a:r>
              <a:rPr sz="8000" dirty="0"/>
              <a:t>de Briançon</a:t>
            </a:r>
          </a:p>
        </p:txBody>
      </p:sp>
      <p:sp>
        <p:nvSpPr>
          <p:cNvPr id="578" name="Shape 578"/>
          <p:cNvSpPr/>
          <p:nvPr/>
        </p:nvSpPr>
        <p:spPr>
          <a:xfrm>
            <a:off x="925400" y="7092714"/>
            <a:ext cx="11154000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(Basse Clarée et  Vallée Étroite)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carte_RoisMages_5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78058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3" name="Shape 5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84" name="coupesN_failles_E_Brianc_75cras_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911" y="0"/>
            <a:ext cx="1219497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7" name="Shape 5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88" name="030918_Thures_dLenlon_N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974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91" name="Shape 5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92" name="030918_Thures_dLenlon_N_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988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coupe_A_Rouge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9000"/>
            <a:ext cx="13004800" cy="543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97" name="Shape 5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98" name="030903_VEtroite_dThures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895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030903_VEtroite_dThures_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897653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Shape 601"/>
          <p:cNvSpPr/>
          <p:nvPr/>
        </p:nvSpPr>
        <p:spPr>
          <a:xfrm>
            <a:off x="1391388" y="8191917"/>
            <a:ext cx="10222024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Deux failles très redressées, découpant un </a:t>
            </a:r>
            <a:r>
              <a:rPr sz="2800" dirty="0" smtClean="0"/>
              <a:t>panneau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du pli rétrodéversé qui affecte le </a:t>
            </a:r>
            <a:r>
              <a:rPr sz="2800" dirty="0" smtClean="0"/>
              <a:t>soubassement</a:t>
            </a:r>
            <a:r>
              <a:rPr lang="fr-FR" sz="2800" dirty="0" smtClean="0"/>
              <a:t>,</a:t>
            </a:r>
            <a:r>
              <a:rPr sz="2800" dirty="0" smtClean="0"/>
              <a:t> </a:t>
            </a:r>
            <a:r>
              <a:rPr sz="2800" dirty="0"/>
              <a:t>d’âge primaire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04" name="Shape 60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05" name="031016_RoisMages_dcolAc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871700" cy="767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05" name="030523_RochBaron_dRatiere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/>
        </p:nvSpPr>
        <p:spPr>
          <a:xfrm>
            <a:off x="71762" y="8857716"/>
            <a:ext cx="12861276" cy="9027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2800"/>
              <a:t>Les quartzites, souvent épais, sont pris dans les plis affectant leur soubassement houiller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031016_RoisMages_dcolAcle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871700" cy="7641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10" name="Shape 6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11" name="bloc_Thabor_Frejus_3bis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600" y="0"/>
            <a:ext cx="131953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/>
          <p:nvPr/>
        </p:nvSpPr>
        <p:spPr>
          <a:xfrm>
            <a:off x="1489050" y="2808957"/>
            <a:ext cx="10026700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pPr lvl="0">
              <a:defRPr sz="1800"/>
            </a:pPr>
            <a:r>
              <a:rPr sz="7200"/>
              <a:t>Les failles longitudinales</a:t>
            </a:r>
          </a:p>
        </p:txBody>
      </p:sp>
      <p:sp>
        <p:nvSpPr>
          <p:cNvPr id="614" name="Shape 614"/>
          <p:cNvSpPr/>
          <p:nvPr/>
        </p:nvSpPr>
        <p:spPr>
          <a:xfrm>
            <a:off x="4448559" y="932916"/>
            <a:ext cx="4107682" cy="90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La région  briançonnaise</a:t>
            </a:r>
          </a:p>
          <a:p>
            <a:pPr lvl="0">
              <a:defRPr sz="1800"/>
            </a:pPr>
            <a:r>
              <a:rPr sz="2800"/>
              <a:t>(5)</a:t>
            </a:r>
          </a:p>
        </p:txBody>
      </p:sp>
      <p:sp>
        <p:nvSpPr>
          <p:cNvPr id="615" name="Shape 615"/>
          <p:cNvSpPr/>
          <p:nvPr/>
        </p:nvSpPr>
        <p:spPr>
          <a:xfrm>
            <a:off x="1490310" y="5105697"/>
            <a:ext cx="10024179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 lvl="0">
              <a:defRPr sz="1800"/>
            </a:pPr>
            <a:r>
              <a:rPr sz="8000" dirty="0"/>
              <a:t>c) leur rôle au sud-</a:t>
            </a:r>
            <a:r>
              <a:rPr sz="8000" dirty="0" smtClean="0"/>
              <a:t>est</a:t>
            </a:r>
            <a:r>
              <a:rPr lang="fr-FR" sz="8000" dirty="0" smtClean="0"/>
              <a:t/>
            </a:r>
            <a:br>
              <a:rPr lang="fr-FR" sz="8000" dirty="0" smtClean="0"/>
            </a:br>
            <a:r>
              <a:rPr sz="8000" dirty="0" smtClean="0"/>
              <a:t> </a:t>
            </a:r>
            <a:r>
              <a:rPr sz="8000" dirty="0"/>
              <a:t>de Briançon</a:t>
            </a:r>
          </a:p>
        </p:txBody>
      </p:sp>
      <p:sp>
        <p:nvSpPr>
          <p:cNvPr id="616" name="Shape 616"/>
          <p:cNvSpPr/>
          <p:nvPr/>
        </p:nvSpPr>
        <p:spPr>
          <a:xfrm>
            <a:off x="897867" y="7930914"/>
            <a:ext cx="11209066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(Queyras-Ubaye et Maira-Stura)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19" name="Shape 6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20" name="090923_Briancon-dProrel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2300"/>
            <a:ext cx="13004800" cy="8496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23" name="Shape 6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24" name="090923_Briancon-dProrel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2300"/>
            <a:ext cx="13004800" cy="8496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27" name="Shape 6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28" name="700601_LasseronCervieredN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49300"/>
            <a:ext cx="13004800" cy="825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31" name="Shape 6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32" name="700601_LasseronCervieredN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49300"/>
            <a:ext cx="13004800" cy="825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35" name="coupeRochebruneN-LEMOINE-BRGM199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67484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coupe_Ceillac_N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323850"/>
            <a:ext cx="12700000" cy="7432387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Shape 638"/>
          <p:cNvSpPr/>
          <p:nvPr/>
        </p:nvSpPr>
        <p:spPr>
          <a:xfrm>
            <a:off x="133932" y="8065373"/>
            <a:ext cx="12736935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La « faille de Ceillac » tranche les deux flancs de l’anticlinal dessiné par le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permo</a:t>
            </a:r>
            <a:r>
              <a:rPr sz="2800" dirty="0"/>
              <a:t>-Trias siliceux de l’unité de la Chapelue et les juxtapose à la charnière de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rétrodéversement </a:t>
            </a:r>
            <a:r>
              <a:rPr sz="2800" dirty="0"/>
              <a:t>qui affecte les nappes « calcaires » du massif d’Escreins.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700715_Ceillac_dCxMelezet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62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10" name="030523_RochBaron_dRatiere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71762" y="8857716"/>
            <a:ext cx="12861276" cy="9027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2800"/>
              <a:t>Les quartzites, souvent épais, sont pris dans les plis affectant leur soubassement houiller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700715_Ceillac_dCxMelezet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62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910621_maurin_colTronchet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63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Shape 645"/>
          <p:cNvSpPr/>
          <p:nvPr/>
        </p:nvSpPr>
        <p:spPr>
          <a:xfrm>
            <a:off x="545033" y="8718016"/>
            <a:ext cx="11914734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Rive droite des gorges de la Haute Ubaye (6) :  Le village amont de Maurin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910621_maurin_colTronchet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63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Shape 648"/>
          <p:cNvSpPr/>
          <p:nvPr/>
        </p:nvSpPr>
        <p:spPr>
          <a:xfrm>
            <a:off x="555972" y="8502116"/>
            <a:ext cx="11892856" cy="1309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b="1"/>
              <a:t>Rive droite des gorges de la Haute Ubaye (6)</a:t>
            </a:r>
            <a:r>
              <a:rPr sz="2800"/>
              <a:t> : aux confins des schistes lustrés.</a:t>
            </a:r>
          </a:p>
          <a:p>
            <a:pPr lvl="0">
              <a:defRPr sz="1800"/>
            </a:pPr>
            <a:r>
              <a:rPr sz="2800"/>
              <a:t>La faille de Ceillac sectionne en biseau les unités imbriquées renversées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coupe_Maurin-RG_BRGM_EW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64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3" name="Shape 6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54" name="ggl_Mary-Maurin-dNW-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763000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Shape 655"/>
          <p:cNvSpPr/>
          <p:nvPr/>
        </p:nvSpPr>
        <p:spPr>
          <a:xfrm>
            <a:off x="103513" y="8801517"/>
            <a:ext cx="12797775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Le découpage en lanières s’effilant vers le SE, par des failles « longitudinales »</a:t>
            </a:r>
            <a:r>
              <a:rPr sz="2800" dirty="0" smtClean="0"/>
              <a:t>,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depuis la Haute Ubaye en direction du SE  (montagnes entre Maira et Stura)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/>
          <p:nvPr/>
        </p:nvSpPr>
        <p:spPr>
          <a:xfrm>
            <a:off x="561330" y="2540000"/>
            <a:ext cx="11882141" cy="72019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3900" dirty="0"/>
              <a:t>C’est un bande de </a:t>
            </a:r>
            <a:r>
              <a:rPr sz="3900" b="1" dirty="0"/>
              <a:t>matériel paléozoïque</a:t>
            </a:r>
            <a:r>
              <a:rPr sz="3900" dirty="0"/>
              <a:t> (énorme graben ?) allongée (part de l’étirement ?) et plissée par raccourcissement SW-NE, qui …</a:t>
            </a:r>
          </a:p>
          <a:p>
            <a:pPr lvl="0" algn="l">
              <a:defRPr sz="1800"/>
            </a:pPr>
            <a:r>
              <a:rPr sz="3900" b="1" dirty="0"/>
              <a:t>-</a:t>
            </a:r>
            <a:r>
              <a:rPr sz="3900" dirty="0"/>
              <a:t> s’enfonce, vers le sud, sous sa couverture mésozoïque en </a:t>
            </a:r>
            <a:r>
              <a:rPr sz="3900" b="1" dirty="0"/>
              <a:t>nappes empilées</a:t>
            </a:r>
            <a:r>
              <a:rPr sz="3900" dirty="0"/>
              <a:t> (coupe du Guil</a:t>
            </a:r>
            <a:r>
              <a:rPr sz="3900" dirty="0" smtClean="0"/>
              <a:t>)</a:t>
            </a:r>
            <a:r>
              <a:rPr lang="fr-FR" sz="3900" dirty="0" smtClean="0"/>
              <a:t/>
            </a:r>
            <a:br>
              <a:rPr lang="fr-FR" sz="3900" dirty="0" smtClean="0"/>
            </a:br>
            <a:r>
              <a:rPr sz="3900" dirty="0" smtClean="0"/>
              <a:t> </a:t>
            </a:r>
            <a:r>
              <a:rPr sz="3900" dirty="0"/>
              <a:t>qui se « rétro-charrient » vers le NE</a:t>
            </a:r>
            <a:br>
              <a:rPr sz="3900" dirty="0"/>
            </a:br>
            <a:r>
              <a:rPr sz="3900" b="1" dirty="0"/>
              <a:t>-</a:t>
            </a:r>
            <a:r>
              <a:rPr sz="3900" dirty="0"/>
              <a:t> est limitée au NE et aussi au SW par deux </a:t>
            </a:r>
            <a:r>
              <a:rPr sz="3900" b="1" dirty="0"/>
              <a:t>bandes fracturées (« linéaments »)</a:t>
            </a:r>
            <a:r>
              <a:rPr sz="3900" dirty="0"/>
              <a:t> : jeu postérieur aux charriages, sans doute coulissant … </a:t>
            </a:r>
          </a:p>
          <a:p>
            <a:pPr lvl="0" algn="l">
              <a:defRPr sz="1800"/>
            </a:pPr>
            <a:r>
              <a:rPr sz="3900" b="1" dirty="0"/>
              <a:t>-</a:t>
            </a:r>
            <a:r>
              <a:rPr sz="3900" dirty="0"/>
              <a:t> se transforme, au sud-est de la vallée de l’Ubaye</a:t>
            </a:r>
            <a:r>
              <a:rPr sz="3900" dirty="0" smtClean="0"/>
              <a:t>,</a:t>
            </a:r>
            <a:r>
              <a:rPr lang="fr-FR" sz="3900" dirty="0" smtClean="0"/>
              <a:t/>
            </a:r>
            <a:br>
              <a:rPr lang="fr-FR" sz="3900" dirty="0" smtClean="0"/>
            </a:br>
            <a:r>
              <a:rPr sz="3900" dirty="0" smtClean="0"/>
              <a:t> </a:t>
            </a:r>
            <a:r>
              <a:rPr sz="3900" dirty="0"/>
              <a:t>en un </a:t>
            </a:r>
            <a:r>
              <a:rPr sz="3900" b="1" dirty="0"/>
              <a:t>faisceau de bandes</a:t>
            </a:r>
            <a:r>
              <a:rPr sz="3900" dirty="0"/>
              <a:t> siliceuses et calcaires alternées, séparées par des accidents longitudinaux</a:t>
            </a:r>
          </a:p>
        </p:txBody>
      </p:sp>
      <p:sp>
        <p:nvSpPr>
          <p:cNvPr id="658" name="Shape 658"/>
          <p:cNvSpPr/>
          <p:nvPr/>
        </p:nvSpPr>
        <p:spPr>
          <a:xfrm>
            <a:off x="26118" y="-5784"/>
            <a:ext cx="12952565" cy="22467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7200" b="1" dirty="0">
                <a:solidFill>
                  <a:srgbClr val="418E51"/>
                </a:solidFill>
              </a:rPr>
              <a:t>Bilan tectonique d’ensemble</a:t>
            </a:r>
            <a:r>
              <a:rPr sz="7200" dirty="0" smtClean="0">
                <a:solidFill>
                  <a:srgbClr val="418E51"/>
                </a:solidFill>
              </a:rPr>
              <a:t>,</a:t>
            </a:r>
            <a:r>
              <a:rPr lang="fr-FR" sz="7200" dirty="0" smtClean="0">
                <a:solidFill>
                  <a:srgbClr val="418E51"/>
                </a:solidFill>
              </a:rPr>
              <a:t/>
            </a:r>
            <a:br>
              <a:rPr lang="fr-FR" sz="7200" dirty="0" smtClean="0">
                <a:solidFill>
                  <a:srgbClr val="418E51"/>
                </a:solidFill>
              </a:rPr>
            </a:br>
            <a:r>
              <a:rPr sz="7200" dirty="0" smtClean="0">
                <a:solidFill>
                  <a:srgbClr val="418E51"/>
                </a:solidFill>
              </a:rPr>
              <a:t> </a:t>
            </a:r>
            <a:r>
              <a:rPr sz="7200" dirty="0">
                <a:solidFill>
                  <a:srgbClr val="418E51"/>
                </a:solidFill>
              </a:rPr>
              <a:t>très simplifié :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hape 6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61" name="Shape 6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62" name="ggl_Galibier-Guillestre-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65" name="Shape 6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66" name="coupe_embrunais_Queyras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067550" y="0"/>
            <a:ext cx="20320000" cy="8932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coupe_synth_ADC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54250"/>
            <a:ext cx="13004800" cy="5245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/>
          <p:nvPr/>
        </p:nvSpPr>
        <p:spPr>
          <a:xfrm>
            <a:off x="561330" y="2540000"/>
            <a:ext cx="11882141" cy="6790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3900"/>
              <a:t>La transversale de Briançon se singularise par la présence deux « </a:t>
            </a:r>
            <a:r>
              <a:rPr sz="3900" b="1"/>
              <a:t>corps étrangers »</a:t>
            </a:r>
            <a:r>
              <a:rPr sz="3900"/>
              <a:t> qui sont …</a:t>
            </a:r>
            <a:br>
              <a:rPr sz="3900"/>
            </a:br>
            <a:endParaRPr sz="3900"/>
          </a:p>
          <a:p>
            <a:pPr marL="848178" lvl="0" indent="-530678" algn="l">
              <a:buSzPct val="171000"/>
              <a:buChar char="-"/>
              <a:defRPr sz="1800"/>
            </a:pPr>
            <a:r>
              <a:rPr sz="3900"/>
              <a:t>la galette ophiolitique du </a:t>
            </a:r>
            <a:r>
              <a:rPr sz="3900" b="1"/>
              <a:t>Chenaillet</a:t>
            </a:r>
            <a:r>
              <a:rPr sz="3900"/>
              <a:t>, qui est  limitée par des failles transversales et ainsi </a:t>
            </a:r>
            <a:r>
              <a:rPr sz="3900" i="1"/>
              <a:t>encastrée</a:t>
            </a:r>
            <a:r>
              <a:rPr sz="3900"/>
              <a:t> dans le dispositif des nappes replissées …</a:t>
            </a:r>
          </a:p>
          <a:p>
            <a:pPr marL="848178" lvl="0" indent="-530678" algn="l">
              <a:buSzPct val="171000"/>
              <a:buChar char="-"/>
              <a:defRPr sz="1800"/>
            </a:pPr>
            <a:r>
              <a:rPr sz="3900"/>
              <a:t>les deux klippes</a:t>
            </a:r>
            <a:r>
              <a:rPr sz="3900" b="1"/>
              <a:t> (Sommet de l’Eychauda</a:t>
            </a:r>
            <a:r>
              <a:rPr sz="3900"/>
              <a:t> </a:t>
            </a:r>
            <a:r>
              <a:rPr sz="3900" b="1"/>
              <a:t>et Prorel)</a:t>
            </a:r>
            <a:r>
              <a:rPr sz="3900"/>
              <a:t> = « 4° écaille » : Permien reconstitué et brèches à matériel triasico-jurassique (= matériel « ultra- briançonnais » … en olistolite dans le nummulitique ?)</a:t>
            </a:r>
          </a:p>
        </p:txBody>
      </p:sp>
      <p:sp>
        <p:nvSpPr>
          <p:cNvPr id="671" name="Shape 671"/>
          <p:cNvSpPr/>
          <p:nvPr/>
        </p:nvSpPr>
        <p:spPr>
          <a:xfrm>
            <a:off x="1345068" y="554914"/>
            <a:ext cx="10314664" cy="11253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7300" b="1">
                <a:solidFill>
                  <a:srgbClr val="418E51"/>
                </a:solidFill>
              </a:rPr>
              <a:t>Aspects non abordés</a:t>
            </a:r>
            <a:r>
              <a:rPr sz="7300">
                <a:solidFill>
                  <a:srgbClr val="418E51"/>
                </a:solidFill>
              </a:rPr>
              <a:t> :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15" name="030918_Verrucano-Granon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/>
          <p:nvPr/>
        </p:nvSpPr>
        <p:spPr>
          <a:xfrm>
            <a:off x="910443" y="9010116"/>
            <a:ext cx="11183914" cy="4963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800"/>
              <a:t>les quartzites reposent sur un conglomérat de base, dit « Verrucano »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671003_HteUbaye_Chillol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4102" y="8344773"/>
            <a:ext cx="12996596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Au sud-est de la coupe de l’Ubaye se développent, </a:t>
            </a:r>
            <a:r>
              <a:rPr sz="2800" i="1" dirty="0"/>
              <a:t>entre les </a:t>
            </a:r>
            <a:r>
              <a:rPr sz="2800" i="1" dirty="0" smtClean="0"/>
              <a:t>quartzites</a:t>
            </a:r>
            <a:r>
              <a:rPr lang="fr-FR" sz="2800" i="1" dirty="0" smtClean="0"/>
              <a:t/>
            </a:r>
            <a:br>
              <a:rPr lang="fr-FR" sz="2800" i="1" dirty="0" smtClean="0"/>
            </a:br>
            <a:r>
              <a:rPr sz="2800" i="1" dirty="0" smtClean="0"/>
              <a:t> </a:t>
            </a:r>
            <a:r>
              <a:rPr sz="2800" i="1" dirty="0"/>
              <a:t>et le Houiller,</a:t>
            </a:r>
            <a:r>
              <a:rPr sz="2800" dirty="0"/>
              <a:t> d’épaisses </a:t>
            </a:r>
            <a:r>
              <a:rPr sz="2800" b="1" dirty="0"/>
              <a:t>laves permiennes</a:t>
            </a:r>
            <a:r>
              <a:rPr sz="2800" dirty="0"/>
              <a:t> (andésites).</a:t>
            </a:r>
            <a:br>
              <a:rPr sz="2800" dirty="0"/>
            </a:br>
            <a:r>
              <a:rPr sz="2800" dirty="0"/>
              <a:t>Ici au cœur d’un « anticlinal de Marinet », dans un contexte tectonique complexe. 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50824" y="559187"/>
            <a:ext cx="12733537" cy="8635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8500"/>
              <a:t>Un essai de description</a:t>
            </a:r>
            <a:r>
              <a:rPr sz="6300"/>
              <a:t> </a:t>
            </a:r>
          </a:p>
          <a:p>
            <a:pPr lvl="0">
              <a:defRPr sz="1800"/>
            </a:pPr>
            <a:r>
              <a:rPr sz="6300"/>
              <a:t>des données à prendre en compte</a:t>
            </a:r>
          </a:p>
          <a:p>
            <a:pPr lvl="0">
              <a:defRPr sz="1800"/>
            </a:pPr>
            <a:r>
              <a:rPr sz="6300"/>
              <a:t>pour essayer de comprendre</a:t>
            </a:r>
          </a:p>
          <a:p>
            <a:pPr lvl="0">
              <a:defRPr sz="1800"/>
            </a:pPr>
            <a:endParaRPr sz="6300"/>
          </a:p>
          <a:p>
            <a:pPr lvl="0" indent="317500">
              <a:defRPr sz="1800"/>
            </a:pPr>
            <a:r>
              <a:rPr sz="6300"/>
              <a:t>- pourquoi cette région a donné</a:t>
            </a:r>
          </a:p>
          <a:p>
            <a:pPr lvl="0" indent="317500">
              <a:defRPr sz="1800"/>
            </a:pPr>
            <a:r>
              <a:rPr sz="6300"/>
              <a:t> son nom à une « zone » alpine </a:t>
            </a:r>
          </a:p>
          <a:p>
            <a:pPr lvl="0" indent="317500">
              <a:defRPr sz="1800"/>
            </a:pPr>
            <a:r>
              <a:rPr sz="6300"/>
              <a:t>- et quelle a été la place de cette dernière lors de de la formation de la chaîne alpine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671003_HteUbaye_Chillol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4102" y="8344773"/>
            <a:ext cx="12996596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Au sud-est de la coupe de l’Ubaye se développent, </a:t>
            </a:r>
            <a:r>
              <a:rPr sz="2800" i="1" dirty="0"/>
              <a:t>entre les </a:t>
            </a:r>
            <a:r>
              <a:rPr sz="2800" i="1" dirty="0" smtClean="0"/>
              <a:t>quartzites</a:t>
            </a:r>
            <a:r>
              <a:rPr lang="fr-FR" sz="2800" i="1" dirty="0" smtClean="0"/>
              <a:t/>
            </a:r>
            <a:br>
              <a:rPr lang="fr-FR" sz="2800" i="1" dirty="0" smtClean="0"/>
            </a:br>
            <a:r>
              <a:rPr sz="2800" i="1" dirty="0" smtClean="0"/>
              <a:t> </a:t>
            </a:r>
            <a:r>
              <a:rPr sz="2800" i="1" dirty="0"/>
              <a:t>et le Houiller,</a:t>
            </a:r>
            <a:r>
              <a:rPr sz="2800" dirty="0"/>
              <a:t> d’épaisses </a:t>
            </a:r>
            <a:r>
              <a:rPr sz="2800" b="1" dirty="0"/>
              <a:t>laves permiennes</a:t>
            </a:r>
            <a:r>
              <a:rPr sz="2800" dirty="0"/>
              <a:t> (andésites).</a:t>
            </a:r>
            <a:br>
              <a:rPr sz="2800" dirty="0"/>
            </a:br>
            <a:r>
              <a:rPr sz="2800" dirty="0"/>
              <a:t>Ici au cœur d’un « anticlinal de Marinet », dans un contexte tectonique complexe. 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850723_Chillol_dChauvet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350"/>
            <a:ext cx="13004800" cy="85217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133757" y="8687217"/>
            <a:ext cx="12737286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Vue plongeante sur les andésites de Chillol : elles forment en fait la « semelle »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d’une </a:t>
            </a:r>
            <a:r>
              <a:rPr sz="2800" dirty="0"/>
              <a:t>écaille imbriquée sur les quartzites du cœur de l’anticlinal de Marinet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850723_Chillol_dChauvet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5217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133757" y="8687217"/>
            <a:ext cx="12737286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Vue plongeante sur les andésites de Chillol : elles forment en fait la « semelle </a:t>
            </a:r>
            <a:r>
              <a:rPr sz="2800" dirty="0" smtClean="0"/>
              <a:t>»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d’une écaille imbriquée sur les quartzites du cœur de l’anticlinal de Marinet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32" name="010821_Mtbrison_dPiailau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572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1760454" y="8522117"/>
            <a:ext cx="9483891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un typique paysage des calcaires triasiques  briançonnais :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la </a:t>
            </a:r>
            <a:r>
              <a:rPr sz="2800" dirty="0"/>
              <a:t>crête de Montbrison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850723_dChauvet-stratiStOurs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04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136030" y="8964424"/>
            <a:ext cx="12732740" cy="8925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sz="2900" dirty="0"/>
              <a:t>Une succession calcaire « classique » très complète (Rochers de Saint-Ours</a:t>
            </a:r>
            <a:r>
              <a:rPr sz="2900" dirty="0" smtClean="0"/>
              <a:t>,</a:t>
            </a:r>
            <a:r>
              <a:rPr lang="fr-FR" sz="2900" smtClean="0"/>
              <a:t/>
            </a:r>
            <a:br>
              <a:rPr lang="fr-FR" sz="2900" smtClean="0"/>
            </a:br>
            <a:r>
              <a:rPr sz="2900" smtClean="0"/>
              <a:t> </a:t>
            </a:r>
            <a:r>
              <a:rPr sz="2900" dirty="0"/>
              <a:t>Ubaye) : remarquer les épaisseurs relatives Trias moyen / Jurassique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660704_RrBlanc_dSerChev_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759115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-113884" y="8776613"/>
            <a:ext cx="13232564" cy="861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800" dirty="0"/>
              <a:t>Souvent il n’y a qu’une barre de calcaires du Malm et des </a:t>
            </a:r>
            <a:r>
              <a:rPr sz="2800" dirty="0" smtClean="0"/>
              <a:t>calcschistes</a:t>
            </a:r>
            <a:r>
              <a:rPr lang="fr-FR" sz="2800" dirty="0" smtClean="0"/>
              <a:t> </a:t>
            </a:r>
            <a:r>
              <a:rPr sz="2800" dirty="0" smtClean="0"/>
              <a:t>néocrétacés-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éocènes </a:t>
            </a:r>
            <a:r>
              <a:rPr sz="2800" dirty="0"/>
              <a:t>(parfois bariolés</a:t>
            </a:r>
            <a:r>
              <a:rPr sz="2800" dirty="0" smtClean="0"/>
              <a:t>) </a:t>
            </a:r>
            <a:r>
              <a:rPr sz="2800" dirty="0"/>
              <a:t>qui supportent un peu de « flysch noir » éocène.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140915_MarbreGuillestre-ech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00330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663512" y="8763417"/>
            <a:ext cx="11677776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Un faciès caractéristique du Malm  briançonnais : le Marbre de </a:t>
            </a:r>
            <a:r>
              <a:rPr sz="2800" dirty="0" smtClean="0"/>
              <a:t>Guillestre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(faciès de fonds agités en ambiance dissolvante  &gt; argiles rouges)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030509_Js-zonesilic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0297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1815069" y="8939272"/>
            <a:ext cx="937466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400" dirty="0"/>
              <a:t>Un faciès alternatif (des successions relativement peu lacuneuses) </a:t>
            </a:r>
            <a:r>
              <a:rPr sz="2400" dirty="0" smtClean="0"/>
              <a:t>: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sz="2400" dirty="0" smtClean="0"/>
              <a:t> </a:t>
            </a:r>
            <a:r>
              <a:rPr sz="2400" dirty="0"/>
              <a:t>les </a:t>
            </a:r>
            <a:r>
              <a:rPr sz="2400" b="1" dirty="0"/>
              <a:t>calcaires à zones siliceuses</a:t>
            </a:r>
            <a:r>
              <a:rPr sz="2400" dirty="0"/>
              <a:t> du Malm-Crétacé inférieur.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49" name="840907_lAscension-dPeron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61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153391" y="8418943"/>
            <a:ext cx="12698017" cy="12977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200"/>
              <a:t>un deuxième type de succession : celle de la </a:t>
            </a:r>
            <a:r>
              <a:rPr sz="3200" i="1"/>
              <a:t>nappe de Peyre Haute</a:t>
            </a:r>
            <a:r>
              <a:rPr sz="3200"/>
              <a:t> :</a:t>
            </a:r>
          </a:p>
          <a:p>
            <a:pPr lvl="0">
              <a:defRPr sz="1800"/>
            </a:pPr>
            <a:r>
              <a:rPr sz="2500"/>
              <a:t>semelle de dolomies du </a:t>
            </a:r>
            <a:r>
              <a:rPr sz="2500" b="1"/>
              <a:t>Trias supérieur</a:t>
            </a:r>
            <a:r>
              <a:rPr sz="2500"/>
              <a:t> (Norien) + </a:t>
            </a:r>
            <a:r>
              <a:rPr sz="2500" b="1"/>
              <a:t>Lias</a:t>
            </a:r>
            <a:br>
              <a:rPr sz="2500" b="1"/>
            </a:br>
            <a:r>
              <a:rPr sz="2500"/>
              <a:t> (ici, en outre, des calcschistes néocrétacés </a:t>
            </a:r>
            <a:r>
              <a:rPr sz="2500" b="1"/>
              <a:t>très épais)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54" name="880906_graben_houerts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1750"/>
            <a:ext cx="13004800" cy="85471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104302" y="8738017"/>
            <a:ext cx="12796196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Vous y retrouvez-vous sur cet exemple (?)</a:t>
            </a:r>
            <a:r>
              <a:rPr sz="2800" dirty="0" smtClean="0"/>
              <a:t>:</a:t>
            </a:r>
            <a:r>
              <a:rPr lang="fr-FR" sz="2800" dirty="0" smtClean="0"/>
              <a:t> </a:t>
            </a:r>
            <a:r>
              <a:rPr sz="2800" dirty="0" smtClean="0"/>
              <a:t>on </a:t>
            </a:r>
            <a:r>
              <a:rPr sz="2800" dirty="0"/>
              <a:t>y trouve </a:t>
            </a:r>
            <a:r>
              <a:rPr sz="2800" dirty="0" smtClean="0"/>
              <a:t>représentés </a:t>
            </a:r>
            <a:r>
              <a:rPr sz="2800" dirty="0"/>
              <a:t>un peu </a:t>
            </a:r>
            <a:r>
              <a:rPr sz="2800" dirty="0" smtClean="0"/>
              <a:t>tous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les termes </a:t>
            </a:r>
            <a:r>
              <a:rPr sz="2800" dirty="0" smtClean="0"/>
              <a:t>mésozoïques </a:t>
            </a:r>
            <a:r>
              <a:rPr sz="2800" dirty="0"/>
              <a:t>des successions stratigraphiques !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270000" y="-50800"/>
            <a:ext cx="10464800" cy="3556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2000"/>
              <a:t>Le pays </a:t>
            </a:r>
          </a:p>
          <a:p>
            <a:pPr lvl="0">
              <a:defRPr sz="1800"/>
            </a:pPr>
            <a:r>
              <a:rPr sz="12000"/>
              <a:t>briançonnais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1270000" y="3630587"/>
            <a:ext cx="10464800" cy="60123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 b="1">
                <a:solidFill>
                  <a:srgbClr val="C82506"/>
                </a:solidFill>
              </a:rPr>
              <a:t>A)  vue globale : </a:t>
            </a:r>
            <a:endParaRPr sz="3600"/>
          </a:p>
          <a:p>
            <a:pPr lvl="0">
              <a:defRPr sz="1800"/>
            </a:pPr>
            <a:r>
              <a:rPr sz="3600"/>
              <a:t>1/ rapports géographiques avec son voisinage : limites de la « zone briançonnaise »</a:t>
            </a:r>
          </a:p>
          <a:p>
            <a:pPr lvl="0">
              <a:defRPr sz="1800"/>
            </a:pPr>
            <a:r>
              <a:rPr sz="3600"/>
              <a:t>2/ les roches : leurs successions stratigraphiques</a:t>
            </a:r>
          </a:p>
          <a:p>
            <a:pPr lvl="0">
              <a:defRPr sz="1800"/>
            </a:pPr>
            <a:r>
              <a:rPr sz="3600"/>
              <a:t>3/ leur tectonique : la disposition fondamentale</a:t>
            </a:r>
            <a:br>
              <a:rPr sz="3600"/>
            </a:br>
            <a:r>
              <a:rPr sz="3600"/>
              <a:t>4/ l’évolution des schémas interprétatifs</a:t>
            </a:r>
          </a:p>
          <a:p>
            <a:pPr lvl="0">
              <a:defRPr sz="1800"/>
            </a:pPr>
            <a:endParaRPr sz="3600"/>
          </a:p>
          <a:p>
            <a:pPr lvl="0">
              <a:defRPr sz="1800"/>
            </a:pPr>
            <a:r>
              <a:rPr sz="3600" b="1">
                <a:solidFill>
                  <a:srgbClr val="C82506"/>
                </a:solidFill>
              </a:rPr>
              <a:t>B) examen de quelques secteurs</a:t>
            </a:r>
          </a:p>
          <a:p>
            <a:pPr lvl="0">
              <a:defRPr sz="1800"/>
            </a:pPr>
            <a:r>
              <a:rPr sz="3600"/>
              <a:t>1/ la transversale de la Durance</a:t>
            </a:r>
          </a:p>
          <a:p>
            <a:pPr lvl="0">
              <a:defRPr sz="1800"/>
            </a:pPr>
            <a:r>
              <a:rPr sz="3600"/>
              <a:t>2/ les marges latérales, occidentale et orientale</a:t>
            </a:r>
          </a:p>
          <a:p>
            <a:pPr lvl="0">
              <a:defRPr sz="1800"/>
            </a:pPr>
            <a:r>
              <a:rPr sz="3600"/>
              <a:t>3/ les « corps étrangers » 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59" name="880906_graben_houerts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350"/>
            <a:ext cx="13004800" cy="85471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268410" y="8668167"/>
            <a:ext cx="12467981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En fait l’organisation est perturbée par des failles</a:t>
            </a:r>
            <a:r>
              <a:rPr sz="2800" dirty="0" smtClean="0"/>
              <a:t>,</a:t>
            </a:r>
            <a:r>
              <a:rPr lang="fr-FR" dirty="0"/>
              <a:t> </a:t>
            </a:r>
            <a:r>
              <a:rPr sz="2800" dirty="0" smtClean="0"/>
              <a:t>dont </a:t>
            </a:r>
            <a:r>
              <a:rPr sz="2800" dirty="0"/>
              <a:t>certaines </a:t>
            </a:r>
            <a:r>
              <a:rPr sz="2800" dirty="0" smtClean="0"/>
              <a:t>occasionnent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un </a:t>
            </a:r>
            <a:r>
              <a:rPr sz="2800" dirty="0"/>
              <a:t>changement de la succession des couches (= tectonique synsédimentaire)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64" name="880906_graben_houerts_det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04598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0" y="8756532"/>
            <a:ext cx="13004801" cy="9527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/>
            </a:lvl1pPr>
          </a:lstStyle>
          <a:p>
            <a:pPr lvl="0">
              <a:defRPr sz="1800"/>
            </a:pPr>
            <a:r>
              <a:rPr lang="fr-FR" sz="3000" dirty="0" smtClean="0"/>
              <a:t>S</a:t>
            </a:r>
            <a:r>
              <a:rPr sz="3000" dirty="0" smtClean="0"/>
              <a:t>ur </a:t>
            </a:r>
            <a:r>
              <a:rPr sz="3000" dirty="0"/>
              <a:t>ce cliché deux paléofailles ont joué au Dogger, et ont été cachetées au Jurassique  supérieur (« Malm »)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68" name="960808_LacBeraudes_p-dSE_4c.jpg"/>
          <p:cNvPicPr/>
          <p:nvPr/>
        </p:nvPicPr>
        <p:blipFill>
          <a:blip r:embed="rId2">
            <a:extLst/>
          </a:blip>
          <a:srcRect t="1254" b="1254"/>
          <a:stretch>
            <a:fillRect/>
          </a:stretch>
        </p:blipFill>
        <p:spPr>
          <a:xfrm>
            <a:off x="1852" y="0"/>
            <a:ext cx="13001096" cy="835511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740782" y="8281273"/>
            <a:ext cx="11523236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 dirty="0"/>
              <a:t>Certaines sont des paléofailles cachetées au Crétacé  supérieur</a:t>
            </a:r>
            <a:r>
              <a:rPr sz="3000" dirty="0" smtClean="0"/>
              <a:t>,</a:t>
            </a:r>
            <a:r>
              <a:rPr lang="fr-FR" sz="3000" dirty="0" smtClean="0"/>
              <a:t/>
            </a:r>
            <a:br>
              <a:rPr lang="fr-FR" sz="3000" dirty="0" smtClean="0"/>
            </a:br>
            <a:r>
              <a:rPr sz="3000" dirty="0" smtClean="0"/>
              <a:t> </a:t>
            </a:r>
            <a:r>
              <a:rPr sz="3000" dirty="0"/>
              <a:t>qui ont généré des amas bréchiques au pied de leur escarpement.</a:t>
            </a:r>
          </a:p>
          <a:p>
            <a:pPr lvl="0">
              <a:defRPr sz="1800"/>
            </a:pPr>
            <a:r>
              <a:rPr sz="2400" dirty="0"/>
              <a:t>Ici au Lac des Béraudes (Cerces) 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73" name="Coupe_Beraudes_5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600" y="50800"/>
            <a:ext cx="9499600" cy="965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77" name="680726_GdGalibier_dLacPon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25400"/>
            <a:ext cx="13004801" cy="8682617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>
            <a:off x="1190687" y="8656439"/>
            <a:ext cx="10623426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lvl="0">
              <a:defRPr sz="1800"/>
            </a:pPr>
            <a:r>
              <a:rPr sz="3000" dirty="0"/>
              <a:t>Des brèches fossilisant des paléo-</a:t>
            </a:r>
            <a:r>
              <a:rPr sz="3000" dirty="0" smtClean="0"/>
              <a:t>karsts</a:t>
            </a:r>
            <a:r>
              <a:rPr lang="fr-FR" sz="3000" dirty="0" smtClean="0"/>
              <a:t/>
            </a:r>
            <a:br>
              <a:rPr lang="fr-FR" sz="3000" dirty="0" smtClean="0"/>
            </a:br>
            <a:r>
              <a:rPr sz="3000" dirty="0" smtClean="0"/>
              <a:t> </a:t>
            </a:r>
            <a:r>
              <a:rPr sz="3000" dirty="0"/>
              <a:t>affectent aussi des miroirs de failles au Jurassique  supérieur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640624_coupeCombeBremond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0715" y="0"/>
            <a:ext cx="750277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-142001" y="1790166"/>
            <a:ext cx="5691424" cy="3480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Une </a:t>
            </a:r>
            <a:r>
              <a:rPr sz="2800" b="1"/>
              <a:t>série « du troisième type »</a:t>
            </a:r>
            <a:r>
              <a:rPr sz="2800"/>
              <a:t>, très réduite (lacune totale du Trias calcaire) : </a:t>
            </a:r>
          </a:p>
          <a:p>
            <a:pPr lvl="0">
              <a:defRPr sz="1800"/>
            </a:pPr>
            <a:r>
              <a:rPr sz="2800"/>
              <a:t>ce type caractérise  le domaine </a:t>
            </a:r>
            <a:r>
              <a:rPr sz="3800" i="1"/>
              <a:t>« ultra- briançonnais »</a:t>
            </a:r>
            <a:r>
              <a:rPr sz="2800"/>
              <a:t>.</a:t>
            </a:r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r>
              <a:rPr sz="2800"/>
              <a:t>Ici en série renversée</a:t>
            </a:r>
          </a:p>
          <a:p>
            <a:pPr lvl="0">
              <a:defRPr sz="1800"/>
            </a:pPr>
            <a:r>
              <a:rPr sz="2800"/>
              <a:t>à Maurin (Haute Ubaye)</a:t>
            </a:r>
          </a:p>
        </p:txBody>
      </p:sp>
      <p:sp>
        <p:nvSpPr>
          <p:cNvPr id="182" name="Shape 182"/>
          <p:cNvSpPr/>
          <p:nvPr/>
        </p:nvSpPr>
        <p:spPr>
          <a:xfrm>
            <a:off x="843309" y="7689732"/>
            <a:ext cx="3720804" cy="1384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 i="1"/>
              <a:t>Jacques DEBELMAS  touche  le contact </a:t>
            </a:r>
          </a:p>
          <a:p>
            <a:pPr lvl="0">
              <a:defRPr sz="1800"/>
            </a:pPr>
            <a:r>
              <a:rPr sz="3000" i="1"/>
              <a:t>cs/M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86" name="640624_Cs_M_CombeBremond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68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254834" y="8713113"/>
            <a:ext cx="12495133" cy="8617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800" dirty="0"/>
              <a:t>Le marteau de Marcel Lemoine donne l’échelle … </a:t>
            </a:r>
            <a:r>
              <a:rPr sz="2800" dirty="0" smtClean="0"/>
              <a:t>En </a:t>
            </a:r>
            <a:r>
              <a:rPr sz="2800" dirty="0"/>
              <a:t>dépit de </a:t>
            </a:r>
            <a:r>
              <a:rPr sz="2800" dirty="0" smtClean="0"/>
              <a:t>l’ambiance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métamorphique, la croûte manganésifère contient des tests de Globotruncana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76349" y="-279221"/>
            <a:ext cx="12852101" cy="416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600" dirty="0">
                <a:solidFill>
                  <a:srgbClr val="418E51"/>
                </a:solidFill>
              </a:rPr>
              <a:t>Bilan :</a:t>
            </a:r>
          </a:p>
          <a:p>
            <a:pPr lvl="0">
              <a:defRPr sz="1800"/>
            </a:pPr>
            <a:r>
              <a:rPr sz="6600" dirty="0"/>
              <a:t>Un domaine très différencié, </a:t>
            </a:r>
            <a:r>
              <a:rPr sz="6600" dirty="0" smtClean="0"/>
              <a:t>par</a:t>
            </a:r>
            <a:r>
              <a:rPr lang="fr-FR" sz="6600" dirty="0" smtClean="0"/>
              <a:t/>
            </a:r>
            <a:br>
              <a:rPr lang="fr-FR" sz="6600" dirty="0" smtClean="0"/>
            </a:br>
            <a:r>
              <a:rPr sz="6600" dirty="0" smtClean="0"/>
              <a:t> </a:t>
            </a:r>
            <a:r>
              <a:rPr sz="6600" dirty="0"/>
              <a:t>rapport à ses voisins </a:t>
            </a:r>
            <a:r>
              <a:rPr sz="6600" dirty="0" smtClean="0"/>
              <a:t>occidentaux</a:t>
            </a:r>
            <a:r>
              <a:rPr lang="fr-FR" sz="6600" dirty="0" smtClean="0"/>
              <a:t/>
            </a:r>
            <a:br>
              <a:rPr lang="fr-FR" sz="6600" dirty="0" smtClean="0"/>
            </a:br>
            <a:r>
              <a:rPr sz="6600" dirty="0" smtClean="0"/>
              <a:t> </a:t>
            </a:r>
            <a:r>
              <a:rPr sz="6600" dirty="0"/>
              <a:t>et orientaux</a:t>
            </a:r>
          </a:p>
        </p:txBody>
      </p:sp>
      <p:sp>
        <p:nvSpPr>
          <p:cNvPr id="190" name="Shape 190"/>
          <p:cNvSpPr/>
          <p:nvPr/>
        </p:nvSpPr>
        <p:spPr>
          <a:xfrm>
            <a:off x="94760" y="3784600"/>
            <a:ext cx="12815282" cy="6463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2800" b="1" dirty="0"/>
              <a:t>Du côté ouest : le dauphinois</a:t>
            </a:r>
            <a:r>
              <a:rPr sz="2800" dirty="0"/>
              <a:t> a un socle hercynien et un Trias pelliculaire ;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pas </a:t>
            </a:r>
            <a:r>
              <a:rPr sz="2800" dirty="0"/>
              <a:t>de transition :</a:t>
            </a:r>
            <a:br>
              <a:rPr sz="2800" dirty="0"/>
            </a:br>
            <a:r>
              <a:rPr sz="2800" dirty="0"/>
              <a:t>- le </a:t>
            </a:r>
            <a:r>
              <a:rPr sz="2800" b="1" dirty="0"/>
              <a:t>subbriançonnais</a:t>
            </a:r>
            <a:r>
              <a:rPr sz="2800" dirty="0"/>
              <a:t> a un jurassique sans lacunes et pas de </a:t>
            </a:r>
            <a:r>
              <a:rPr sz="2800" dirty="0" smtClean="0"/>
              <a:t>termes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d’âge antérieur … </a:t>
            </a:r>
            <a:br>
              <a:rPr sz="2800" dirty="0"/>
            </a:br>
            <a:r>
              <a:rPr sz="2800" dirty="0"/>
              <a:t>- le </a:t>
            </a:r>
            <a:r>
              <a:rPr sz="2800" b="1" dirty="0"/>
              <a:t>valaisan</a:t>
            </a:r>
            <a:r>
              <a:rPr sz="2800" dirty="0"/>
              <a:t> a occasionnellement un permo-Trias briançonnais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mais </a:t>
            </a:r>
            <a:r>
              <a:rPr sz="2800" dirty="0"/>
              <a:t>rien d’analogue au dessus (néocrétacé discordant à faciès flysch). 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b="1" dirty="0"/>
              <a:t>Du côté est : la</a:t>
            </a:r>
            <a:r>
              <a:rPr sz="2800" dirty="0"/>
              <a:t> </a:t>
            </a:r>
            <a:r>
              <a:rPr sz="2800" b="1" dirty="0"/>
              <a:t>Vanoise orientale</a:t>
            </a:r>
            <a:r>
              <a:rPr sz="2800" dirty="0"/>
              <a:t> a un socle polymétamorphique et elle </a:t>
            </a:r>
            <a:r>
              <a:rPr sz="2800" dirty="0" smtClean="0"/>
              <a:t>est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recouverte par la chape des nappes du domaine océanique, alors qu’il n’y a </a:t>
            </a:r>
            <a:r>
              <a:rPr sz="2800" dirty="0" smtClean="0"/>
              <a:t>pas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trace de celle-ci en Briançonnais (au contraire : lambeaux de </a:t>
            </a:r>
            <a:r>
              <a:rPr sz="2800" dirty="0" smtClean="0"/>
              <a:t>Flysch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à Helminthoïdes).</a:t>
            </a:r>
          </a:p>
          <a:p>
            <a:pPr lvl="0">
              <a:defRPr sz="1800"/>
            </a:pPr>
            <a:r>
              <a:rPr sz="2800" dirty="0"/>
              <a:t>Certaines successions d’âge secondaire sont analogues (Grande Motte,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Peyre Haute) mais </a:t>
            </a:r>
            <a:r>
              <a:rPr lang="fr-FR" sz="2800" dirty="0" smtClean="0"/>
              <a:t>il y a </a:t>
            </a:r>
            <a:r>
              <a:rPr sz="2800" dirty="0" smtClean="0"/>
              <a:t>prédominance </a:t>
            </a:r>
            <a:r>
              <a:rPr sz="2800" dirty="0"/>
              <a:t>de successions de </a:t>
            </a:r>
            <a:r>
              <a:rPr sz="2800" dirty="0" smtClean="0"/>
              <a:t>type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«ultra</a:t>
            </a:r>
            <a:r>
              <a:rPr sz="2800" dirty="0"/>
              <a:t>-</a:t>
            </a:r>
            <a:r>
              <a:rPr sz="2800" dirty="0" smtClean="0"/>
              <a:t>briançonnais», </a:t>
            </a:r>
            <a:r>
              <a:rPr lang="fr-FR" sz="2800" dirty="0" smtClean="0"/>
              <a:t>rares </a:t>
            </a:r>
            <a:r>
              <a:rPr sz="2800" dirty="0" smtClean="0"/>
              <a:t>en Briançonnais et </a:t>
            </a:r>
            <a:r>
              <a:rPr sz="2800" dirty="0"/>
              <a:t>limitées à sa marge orientale.</a:t>
            </a:r>
          </a:p>
          <a:p>
            <a:pPr lvl="0">
              <a:defRPr sz="1800"/>
            </a:pPr>
            <a:r>
              <a:rPr sz="2800" dirty="0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258936" y="1219200"/>
            <a:ext cx="12486929" cy="392454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3) L’organisation structurale de la zone briançonnaise durancienne :</a:t>
            </a:r>
          </a:p>
        </p:txBody>
      </p:sp>
      <p:sp>
        <p:nvSpPr>
          <p:cNvPr id="193" name="Shape 193"/>
          <p:cNvSpPr/>
          <p:nvPr/>
        </p:nvSpPr>
        <p:spPr>
          <a:xfrm>
            <a:off x="4152255" y="386816"/>
            <a:ext cx="470029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(Région  briançonnaise ;  A4)</a:t>
            </a:r>
          </a:p>
        </p:txBody>
      </p:sp>
      <p:sp>
        <p:nvSpPr>
          <p:cNvPr id="194" name="Shape 194"/>
          <p:cNvSpPr/>
          <p:nvPr/>
        </p:nvSpPr>
        <p:spPr>
          <a:xfrm>
            <a:off x="921940" y="6182171"/>
            <a:ext cx="11160920" cy="1783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spcBef>
                <a:spcPts val="2400"/>
              </a:spcBef>
              <a:defRPr sz="1800"/>
            </a:pPr>
            <a:r>
              <a:rPr sz="4800"/>
              <a:t>du schéma structural « anté-nappiste »  </a:t>
            </a:r>
          </a:p>
          <a:p>
            <a:pPr lvl="0">
              <a:spcBef>
                <a:spcPts val="2400"/>
              </a:spcBef>
              <a:defRPr sz="1800"/>
            </a:pPr>
            <a:r>
              <a:rPr sz="4800"/>
              <a:t>…  aux vues de plus en plus récentes.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98" name="ggl_Galibier-Guillestre-topogr-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xfrm>
            <a:off x="258936" y="1509489"/>
            <a:ext cx="12486928" cy="5312222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 lvl="0">
              <a:defRPr sz="1800"/>
            </a:pPr>
            <a:r>
              <a:rPr sz="8400"/>
              <a:t>1) Les limites géographiques et géologiques de la zone briançonnaise</a:t>
            </a:r>
          </a:p>
        </p:txBody>
      </p:sp>
      <p:sp>
        <p:nvSpPr>
          <p:cNvPr id="52" name="Shape 52"/>
          <p:cNvSpPr/>
          <p:nvPr/>
        </p:nvSpPr>
        <p:spPr>
          <a:xfrm>
            <a:off x="4152255" y="386816"/>
            <a:ext cx="4700290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(Région  briançonnaise ;  A1)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02" name="ggl_Galibier-Guillestre-simple-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carte_250000_Brianconn_4d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1393" y="-12700"/>
            <a:ext cx="8102014" cy="9589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>
                <a:latin typeface="+mn-lt"/>
                <a:ea typeface="+mn-ea"/>
                <a:cs typeface="+mn-cs"/>
                <a:sym typeface="Gill Sans"/>
              </a:rPr>
              <a:t>La région  briançonnaise</a:t>
            </a:r>
          </a:p>
          <a:p>
            <a:pPr lvl="0">
              <a:defRPr sz="1800"/>
            </a:pPr>
            <a:r>
              <a:rPr sz="3600">
                <a:latin typeface="+mn-lt"/>
                <a:ea typeface="+mn-ea"/>
                <a:cs typeface="+mn-cs"/>
                <a:sym typeface="Gill Sans"/>
              </a:rPr>
              <a:t>(A4a)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idx="1"/>
          </p:nvPr>
        </p:nvSpPr>
        <p:spPr>
          <a:xfrm>
            <a:off x="59481" y="2273300"/>
            <a:ext cx="12683035" cy="280779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8000"/>
            </a:lvl1pPr>
          </a:lstStyle>
          <a:p>
            <a:pPr lvl="0">
              <a:defRPr sz="1800"/>
            </a:pPr>
            <a:r>
              <a:rPr sz="8000"/>
              <a:t>La coupe du Briançonnais septentrional :</a:t>
            </a:r>
          </a:p>
        </p:txBody>
      </p:sp>
      <p:sp>
        <p:nvSpPr>
          <p:cNvPr id="208" name="Shape 208"/>
          <p:cNvSpPr/>
          <p:nvPr/>
        </p:nvSpPr>
        <p:spPr>
          <a:xfrm>
            <a:off x="3008135" y="5233273"/>
            <a:ext cx="6988529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 lvl="0">
              <a:defRPr sz="1800"/>
            </a:pPr>
            <a:r>
              <a:rPr sz="4200" dirty="0"/>
              <a:t>de la Guisane (Le Monêtier</a:t>
            </a:r>
            <a:r>
              <a:rPr sz="4200" dirty="0" smtClean="0"/>
              <a:t>)</a:t>
            </a:r>
            <a:r>
              <a:rPr lang="fr-FR" sz="4200" dirty="0" smtClean="0"/>
              <a:t/>
            </a:r>
            <a:br>
              <a:rPr lang="fr-FR" sz="4200" dirty="0" smtClean="0"/>
            </a:br>
            <a:r>
              <a:rPr sz="4200" dirty="0" smtClean="0"/>
              <a:t> </a:t>
            </a:r>
            <a:r>
              <a:rPr sz="4200" dirty="0"/>
              <a:t>à la haute Clarée (Névache) </a:t>
            </a:r>
          </a:p>
        </p:txBody>
      </p:sp>
      <p:sp>
        <p:nvSpPr>
          <p:cNvPr id="209" name="Shape 209"/>
          <p:cNvSpPr/>
          <p:nvPr/>
        </p:nvSpPr>
        <p:spPr>
          <a:xfrm>
            <a:off x="1257101" y="7207250"/>
            <a:ext cx="10490598" cy="95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3000"/>
              <a:t>L’interprétation originelle de W. Kilian :</a:t>
            </a:r>
          </a:p>
          <a:p>
            <a:pPr lvl="0">
              <a:defRPr sz="1800"/>
            </a:pPr>
            <a:r>
              <a:rPr sz="3000"/>
              <a:t> </a:t>
            </a:r>
            <a:r>
              <a:rPr sz="3000" b="1"/>
              <a:t>anticlinorium</a:t>
            </a:r>
            <a:r>
              <a:rPr sz="3000"/>
              <a:t> à double déversement, comme en Maurienne.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2" name="Shape 2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13" name="110930_Monetier-TeteNoire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5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3618247" y="8832316"/>
            <a:ext cx="5768306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La vallée de la Guisane, vue du sud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17" name="090923_TetNoir-Area_dcPro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333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21" name="090923_TetNoir-Area_dcPro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333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25" name="030918_RGauthier_dPeyroll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798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29" name="030918_RGauthier_dPeyroll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3" y="0"/>
            <a:ext cx="13004801" cy="7802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700808_pano_Nevache_dS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012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700808_pano_Nevache_dS_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006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6" name="arc-Geneve-Gap-dS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7150"/>
            <a:ext cx="13004800" cy="963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coupe_BrianconnN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30600" y="-355600"/>
            <a:ext cx="24130000" cy="8605805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hape 236"/>
          <p:cNvSpPr/>
          <p:nvPr/>
        </p:nvSpPr>
        <p:spPr>
          <a:xfrm>
            <a:off x="1151889" y="8332073"/>
            <a:ext cx="10701022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b="1" dirty="0"/>
              <a:t>Coupe synthétique schématique</a:t>
            </a:r>
            <a:r>
              <a:rPr sz="2800" dirty="0"/>
              <a:t>, peu au nord de Briançon : </a:t>
            </a:r>
          </a:p>
          <a:p>
            <a:pPr lvl="0">
              <a:defRPr sz="1800"/>
            </a:pPr>
            <a:r>
              <a:rPr sz="2800" dirty="0"/>
              <a:t>des buttes-témoins de matériel mésozoïque posées, en </a:t>
            </a:r>
            <a:r>
              <a:rPr sz="2800" dirty="0" smtClean="0"/>
              <a:t>synclinaux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sur le soubassement houiller axial …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carte_250000_Brianconn_4d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-6399213"/>
            <a:ext cx="20320000" cy="24050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336659" cy="125442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>
                <a:latin typeface="+mn-lt"/>
                <a:ea typeface="+mn-ea"/>
                <a:cs typeface="+mn-cs"/>
                <a:sym typeface="Gill Sans"/>
              </a:rPr>
              <a:t>La région  briançonnaise</a:t>
            </a:r>
          </a:p>
          <a:p>
            <a:pPr lvl="0">
              <a:defRPr sz="1800"/>
            </a:pPr>
            <a:r>
              <a:rPr sz="3600">
                <a:latin typeface="+mn-lt"/>
                <a:ea typeface="+mn-ea"/>
                <a:cs typeface="+mn-cs"/>
                <a:sym typeface="Gill Sans"/>
              </a:rPr>
              <a:t>(A4b)</a:t>
            </a:r>
          </a:p>
        </p:txBody>
      </p:sp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xfrm>
            <a:off x="144015" y="1866900"/>
            <a:ext cx="12588628" cy="224834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8000"/>
            </a:lvl1pPr>
          </a:lstStyle>
          <a:p>
            <a:pPr lvl="0">
              <a:defRPr sz="1800"/>
            </a:pPr>
            <a:r>
              <a:rPr sz="8000"/>
              <a:t> Aspects peu montrés par  cette coupe :</a:t>
            </a:r>
          </a:p>
        </p:txBody>
      </p:sp>
      <p:sp>
        <p:nvSpPr>
          <p:cNvPr id="242" name="Shape 242"/>
          <p:cNvSpPr/>
          <p:nvPr/>
        </p:nvSpPr>
        <p:spPr>
          <a:xfrm>
            <a:off x="22811" y="6324600"/>
            <a:ext cx="12831036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3600" b="1" i="1" dirty="0"/>
              <a:t>&gt; Observations structurales complémentaires :</a:t>
            </a:r>
          </a:p>
          <a:p>
            <a:pPr lvl="0">
              <a:defRPr sz="1800"/>
            </a:pPr>
            <a:r>
              <a:rPr sz="3600" dirty="0"/>
              <a:t>- du côté ouest : imbrication d’« </a:t>
            </a:r>
            <a:r>
              <a:rPr sz="3600" b="1" dirty="0"/>
              <a:t>écailles</a:t>
            </a:r>
            <a:r>
              <a:rPr sz="3600" dirty="0"/>
              <a:t> » (dès 1900 :Termier)</a:t>
            </a:r>
            <a:br>
              <a:rPr sz="3600" dirty="0"/>
            </a:br>
            <a:r>
              <a:rPr sz="3600" dirty="0"/>
              <a:t>- dans la partie « axiale » au sud de briançon : </a:t>
            </a:r>
            <a:r>
              <a:rPr sz="3600" b="1" dirty="0"/>
              <a:t>empilement </a:t>
            </a:r>
            <a:r>
              <a:rPr sz="3600" b="1" dirty="0" smtClean="0"/>
              <a:t>de</a:t>
            </a:r>
            <a:r>
              <a:rPr lang="fr-FR" sz="3600" b="1" dirty="0" smtClean="0"/>
              <a:t/>
            </a:r>
            <a:br>
              <a:rPr lang="fr-FR" sz="3600" b="1" dirty="0" smtClean="0"/>
            </a:br>
            <a:r>
              <a:rPr sz="3600" b="1" dirty="0" smtClean="0"/>
              <a:t> </a:t>
            </a:r>
            <a:r>
              <a:rPr sz="3600" b="1" dirty="0"/>
              <a:t>nappes</a:t>
            </a:r>
            <a:r>
              <a:rPr sz="3600" dirty="0"/>
              <a:t> (1930 : Gignoux, Moret)</a:t>
            </a:r>
            <a:endParaRPr sz="3600" dirty="0">
              <a:solidFill>
                <a:srgbClr val="646464"/>
              </a:solidFill>
            </a:endParaRPr>
          </a:p>
          <a:p>
            <a:pPr lvl="0">
              <a:defRPr sz="1800"/>
            </a:pPr>
            <a:r>
              <a:rPr sz="3600" dirty="0"/>
              <a:t>- du côté est : </a:t>
            </a:r>
            <a:r>
              <a:rPr sz="3600" b="1" dirty="0"/>
              <a:t>enroulement </a:t>
            </a:r>
            <a:r>
              <a:rPr sz="3600" dirty="0"/>
              <a:t>des nappes imbriquées (1950 </a:t>
            </a:r>
            <a:r>
              <a:rPr sz="3600" dirty="0" smtClean="0"/>
              <a:t>: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sz="3600" dirty="0" smtClean="0"/>
              <a:t> </a:t>
            </a:r>
            <a:r>
              <a:rPr sz="3600" dirty="0"/>
              <a:t>Debelmas, Lemoine</a:t>
            </a:r>
            <a:r>
              <a:rPr sz="3600" dirty="0" smtClean="0"/>
              <a:t>)</a:t>
            </a:r>
            <a:endParaRPr sz="3600" dirty="0"/>
          </a:p>
        </p:txBody>
      </p:sp>
      <p:sp>
        <p:nvSpPr>
          <p:cNvPr id="243" name="Shape 243"/>
          <p:cNvSpPr/>
          <p:nvPr/>
        </p:nvSpPr>
        <p:spPr>
          <a:xfrm>
            <a:off x="55591" y="4375150"/>
            <a:ext cx="12765476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3000" dirty="0"/>
              <a:t>La coupe au niveau du Monêtier montre une « zone axiale houillère » </a:t>
            </a:r>
            <a:r>
              <a:rPr sz="3000" dirty="0" smtClean="0"/>
              <a:t>avec</a:t>
            </a:r>
            <a:r>
              <a:rPr lang="fr-FR" sz="3000" dirty="0" smtClean="0"/>
              <a:t/>
            </a:r>
            <a:br>
              <a:rPr lang="fr-FR" sz="3000" dirty="0" smtClean="0"/>
            </a:br>
            <a:r>
              <a:rPr sz="3000" dirty="0" smtClean="0"/>
              <a:t> </a:t>
            </a:r>
            <a:r>
              <a:rPr sz="3000" dirty="0"/>
              <a:t>deux </a:t>
            </a:r>
            <a:r>
              <a:rPr sz="3000" dirty="0" smtClean="0"/>
              <a:t>bordures</a:t>
            </a:r>
            <a:r>
              <a:rPr lang="fr-FR" sz="3000" dirty="0"/>
              <a:t> </a:t>
            </a:r>
            <a:r>
              <a:rPr lang="fr-FR" sz="3000" dirty="0" err="1" smtClean="0"/>
              <a:t>mé</a:t>
            </a:r>
            <a:r>
              <a:rPr sz="3000" dirty="0" smtClean="0"/>
              <a:t>sozoïques </a:t>
            </a:r>
            <a:r>
              <a:rPr sz="3000" dirty="0"/>
              <a:t>: elle est a paru interprétable (Kilian), </a:t>
            </a:r>
            <a:r>
              <a:rPr sz="3000" dirty="0" smtClean="0"/>
              <a:t>comme</a:t>
            </a:r>
            <a:r>
              <a:rPr lang="fr-FR" sz="3000" dirty="0" smtClean="0"/>
              <a:t/>
            </a:r>
            <a:br>
              <a:rPr lang="fr-FR" sz="3000" dirty="0" smtClean="0"/>
            </a:br>
            <a:r>
              <a:rPr sz="3000" dirty="0" smtClean="0"/>
              <a:t> </a:t>
            </a:r>
            <a:r>
              <a:rPr sz="3000" dirty="0"/>
              <a:t>un </a:t>
            </a:r>
            <a:r>
              <a:rPr sz="3000" b="1" dirty="0"/>
              <a:t>anticlinorium à double déversement</a:t>
            </a:r>
            <a:r>
              <a:rPr sz="3000" dirty="0"/>
              <a:t>, comparable à celui de la </a:t>
            </a:r>
            <a:r>
              <a:rPr sz="3000" dirty="0" smtClean="0"/>
              <a:t>coupe</a:t>
            </a:r>
            <a:r>
              <a:rPr lang="fr-FR" sz="3000" dirty="0" smtClean="0"/>
              <a:t/>
            </a:r>
            <a:br>
              <a:rPr lang="fr-FR" sz="3000" dirty="0" smtClean="0"/>
            </a:br>
            <a:r>
              <a:rPr sz="3000" dirty="0" smtClean="0"/>
              <a:t> </a:t>
            </a:r>
            <a:r>
              <a:rPr sz="3000" dirty="0"/>
              <a:t>de la Maurienne …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390326" y="2844800"/>
            <a:ext cx="12224150" cy="581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6400" dirty="0"/>
              <a:t>Les imbrications d’ « écailles » : </a:t>
            </a:r>
            <a:br>
              <a:rPr sz="6400" dirty="0"/>
            </a:br>
            <a:endParaRPr sz="6400" dirty="0"/>
          </a:p>
          <a:p>
            <a:pPr lvl="0" indent="317500" algn="l">
              <a:defRPr sz="1800"/>
            </a:pPr>
            <a:r>
              <a:rPr sz="5000" dirty="0"/>
              <a:t>- massif de Montbrison (« montagnes </a:t>
            </a:r>
            <a:r>
              <a:rPr sz="5000" dirty="0" smtClean="0"/>
              <a:t>entre</a:t>
            </a:r>
            <a:r>
              <a:rPr lang="fr-FR" sz="5000" dirty="0" smtClean="0"/>
              <a:t/>
            </a:r>
            <a:br>
              <a:rPr lang="fr-FR" sz="5000" dirty="0" smtClean="0"/>
            </a:br>
            <a:r>
              <a:rPr sz="5000" dirty="0" smtClean="0"/>
              <a:t> Briançon </a:t>
            </a:r>
            <a:r>
              <a:rPr sz="5000" dirty="0"/>
              <a:t>et Vallouise » de P. Termier)</a:t>
            </a:r>
            <a:br>
              <a:rPr sz="5000" dirty="0"/>
            </a:br>
            <a:r>
              <a:rPr sz="5000" dirty="0"/>
              <a:t>- rive droite de la Guisane </a:t>
            </a:r>
          </a:p>
          <a:p>
            <a:pPr lvl="0" indent="317500" algn="l">
              <a:defRPr sz="1800"/>
            </a:pPr>
            <a:r>
              <a:rPr sz="5000" dirty="0"/>
              <a:t>- transversale du Lautaret</a:t>
            </a:r>
            <a:br>
              <a:rPr sz="5000" dirty="0"/>
            </a:br>
            <a:endParaRPr sz="5000" dirty="0"/>
          </a:p>
        </p:txBody>
      </p:sp>
      <p:sp>
        <p:nvSpPr>
          <p:cNvPr id="246" name="Shape 246"/>
          <p:cNvSpPr/>
          <p:nvPr/>
        </p:nvSpPr>
        <p:spPr>
          <a:xfrm>
            <a:off x="2942983" y="1115783"/>
            <a:ext cx="7118834" cy="126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pPr lvl="0">
              <a:defRPr sz="1800"/>
            </a:pPr>
            <a:r>
              <a:rPr sz="8200"/>
              <a:t>Du côté ouest :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/>
        </p:nvSpPr>
        <p:spPr>
          <a:xfrm>
            <a:off x="1504007" y="7854416"/>
            <a:ext cx="9996786" cy="90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Massif de Montbrison (rive gauche du Gyr, vallée de Pelvoux),</a:t>
            </a:r>
          </a:p>
          <a:p>
            <a:pPr lvl="0">
              <a:defRPr sz="1800"/>
            </a:pPr>
            <a:r>
              <a:rPr sz="2800"/>
              <a:t>vu de l’ouest, depuis les pentes de Puy Aillaud</a:t>
            </a:r>
          </a:p>
        </p:txBody>
      </p:sp>
      <p:pic>
        <p:nvPicPr>
          <p:cNvPr id="249" name="010821_pano_mMontbrisonW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17800"/>
            <a:ext cx="13004800" cy="433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2865635" y="729716"/>
            <a:ext cx="7273529" cy="171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Les 3 « écailles » de Pierre Termier :</a:t>
            </a:r>
          </a:p>
          <a:p>
            <a:pPr lvl="0">
              <a:defRPr sz="1800"/>
            </a:pPr>
            <a:r>
              <a:rPr sz="2800" b="1"/>
              <a:t>n.Co</a:t>
            </a:r>
            <a:r>
              <a:rPr sz="2800"/>
              <a:t> = </a:t>
            </a:r>
            <a:r>
              <a:rPr sz="2800" i="1"/>
              <a:t>3° écaille</a:t>
            </a:r>
            <a:r>
              <a:rPr sz="2800"/>
              <a:t> (= nappe de la Condamine)</a:t>
            </a:r>
          </a:p>
          <a:p>
            <a:pPr lvl="0">
              <a:defRPr sz="1800"/>
            </a:pPr>
            <a:r>
              <a:rPr sz="2800" b="1"/>
              <a:t>n.cP</a:t>
            </a:r>
            <a:r>
              <a:rPr sz="2800"/>
              <a:t> = </a:t>
            </a:r>
            <a:r>
              <a:rPr sz="2800" i="1"/>
              <a:t>2° écaille </a:t>
            </a:r>
            <a:r>
              <a:rPr sz="2800"/>
              <a:t>(nappe de Champcella)</a:t>
            </a:r>
          </a:p>
          <a:p>
            <a:pPr lvl="0">
              <a:defRPr sz="1800"/>
            </a:pPr>
            <a:r>
              <a:rPr sz="2800" b="1"/>
              <a:t>SB</a:t>
            </a:r>
            <a:r>
              <a:rPr sz="2800"/>
              <a:t> = </a:t>
            </a:r>
            <a:r>
              <a:rPr sz="2800" i="1"/>
              <a:t> 1° écaille </a:t>
            </a:r>
            <a:r>
              <a:rPr sz="2800"/>
              <a:t> (unités  subbriançonnaises)</a:t>
            </a:r>
            <a:r>
              <a:rPr sz="2800" b="1"/>
              <a:t> </a:t>
            </a:r>
          </a:p>
        </p:txBody>
      </p:sp>
      <p:pic>
        <p:nvPicPr>
          <p:cNvPr id="252" name="010821_pano_mMontbrisonW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11450"/>
            <a:ext cx="13004800" cy="433070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/>
        </p:nvSpPr>
        <p:spPr>
          <a:xfrm>
            <a:off x="1504007" y="7854416"/>
            <a:ext cx="9996786" cy="90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Massif de Montbrison (rive gauche du Gyr, vallée de Pelvoux),</a:t>
            </a:r>
          </a:p>
          <a:p>
            <a:pPr lvl="0">
              <a:defRPr sz="1800"/>
            </a:pPr>
            <a:r>
              <a:rPr sz="2800"/>
              <a:t>vu de l’ouest, depuis les pentes de Puy Aillaud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831353" y="8311616"/>
            <a:ext cx="11342094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Haut vallon de Chambran, vu du sud depuis la Cime de La Condamine </a:t>
            </a:r>
          </a:p>
        </p:txBody>
      </p:sp>
      <p:pic>
        <p:nvPicPr>
          <p:cNvPr id="256" name="DUF_4131_pdCondamine-Yret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21"/>
            <a:ext cx="13004800" cy="816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DUF_4131_pdCondamine-Yret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350"/>
            <a:ext cx="13004800" cy="816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-46292" y="8083550"/>
            <a:ext cx="13097385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2800" dirty="0"/>
              <a:t>Haut vallon de Chambran, vu du sud depuis la Cime de La Condamine :</a:t>
            </a:r>
            <a:br>
              <a:rPr sz="2800" dirty="0"/>
            </a:br>
            <a:r>
              <a:rPr sz="2800" b="1" dirty="0"/>
              <a:t>ØM</a:t>
            </a:r>
            <a:r>
              <a:rPr sz="2800" dirty="0"/>
              <a:t> = écaille « parautochtone » de Montagnolle ; </a:t>
            </a:r>
            <a:r>
              <a:rPr sz="2800" b="1" dirty="0"/>
              <a:t>ØsB</a:t>
            </a:r>
            <a:r>
              <a:rPr sz="2800" dirty="0"/>
              <a:t> = « 1°écaille </a:t>
            </a:r>
            <a:r>
              <a:rPr sz="2800" dirty="0" smtClean="0"/>
              <a:t>»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lang="fr-FR" sz="2800" dirty="0" smtClean="0"/>
              <a:t>(</a:t>
            </a:r>
            <a:r>
              <a:rPr sz="2800" dirty="0" smtClean="0"/>
              <a:t>subbriançonnaise</a:t>
            </a:r>
            <a:r>
              <a:rPr lang="fr-FR" sz="2800" dirty="0" smtClean="0"/>
              <a:t>)</a:t>
            </a:r>
            <a:r>
              <a:rPr sz="2800" dirty="0" smtClean="0"/>
              <a:t> </a:t>
            </a:r>
            <a:r>
              <a:rPr sz="2800" dirty="0"/>
              <a:t>; </a:t>
            </a:r>
            <a:r>
              <a:rPr sz="2800" b="1" dirty="0"/>
              <a:t>ØB</a:t>
            </a:r>
            <a:r>
              <a:rPr sz="2800" dirty="0"/>
              <a:t> = « 2° écaille </a:t>
            </a:r>
            <a:r>
              <a:rPr sz="2800" dirty="0" smtClean="0"/>
              <a:t>» </a:t>
            </a:r>
            <a:r>
              <a:rPr lang="fr-FR" sz="2800" dirty="0" smtClean="0"/>
              <a:t>(</a:t>
            </a:r>
            <a:r>
              <a:rPr sz="2800" dirty="0" smtClean="0"/>
              <a:t>briançonnaise</a:t>
            </a:r>
            <a:r>
              <a:rPr lang="fr-FR" sz="2800" dirty="0" smtClean="0"/>
              <a:t>)</a:t>
            </a:r>
            <a:r>
              <a:rPr sz="2800" dirty="0" smtClean="0"/>
              <a:t> </a:t>
            </a:r>
            <a:r>
              <a:rPr sz="2800" dirty="0"/>
              <a:t>= Nappe de Champcella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63" name="110930_Monetier-TeteNoire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5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39935" y="8305800"/>
            <a:ext cx="12924930" cy="13091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2800" dirty="0"/>
              <a:t>La </a:t>
            </a:r>
            <a:r>
              <a:rPr sz="2800" b="1" dirty="0"/>
              <a:t>vallée de la Guisane</a:t>
            </a:r>
            <a:r>
              <a:rPr sz="2800" dirty="0"/>
              <a:t>, vue du sud :</a:t>
            </a:r>
            <a:br>
              <a:rPr sz="2800" dirty="0"/>
            </a:br>
            <a:r>
              <a:rPr sz="2800" dirty="0"/>
              <a:t>elle coupe en biais la bordure de la « zone houillère axiale », bordée à gauche </a:t>
            </a:r>
            <a:r>
              <a:rPr sz="2800" dirty="0" smtClean="0"/>
              <a:t>et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coiffée par des témoins de sa couverture permo-triasique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68" name="680723_GdGalibier_dLaur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28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0" name="ggl_Galibier-Guillestre-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315093" y="8902699"/>
            <a:ext cx="4500614" cy="711201"/>
          </a:xfrm>
          <a:prstGeom prst="rect">
            <a:avLst/>
          </a:prstGeom>
          <a:solidFill>
            <a:srgbClr val="171717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Le Pays  briançonnais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71" name="680723_GdGalibier_dLaur_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280998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1437943" y="8611017"/>
            <a:ext cx="9722513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Les imbrications (« écailles » ) du revers oriental du </a:t>
            </a:r>
            <a:r>
              <a:rPr sz="2800" dirty="0" smtClean="0"/>
              <a:t>Lautaret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(sources de la Guisane)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98491" y="1033225"/>
            <a:ext cx="12807818" cy="4842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8700" dirty="0"/>
              <a:t>Partie « axiale » :</a:t>
            </a:r>
          </a:p>
          <a:p>
            <a:pPr lvl="0">
              <a:defRPr sz="1800"/>
            </a:pPr>
            <a:endParaRPr sz="8700" dirty="0"/>
          </a:p>
          <a:p>
            <a:pPr lvl="0">
              <a:defRPr sz="1800"/>
            </a:pPr>
            <a:r>
              <a:rPr sz="6700" dirty="0"/>
              <a:t>La coupe de rive droite de  la </a:t>
            </a:r>
            <a:r>
              <a:rPr lang="fr-FR" sz="6700" dirty="0" smtClean="0"/>
              <a:t/>
            </a:r>
            <a:br>
              <a:rPr lang="fr-FR" sz="6700" dirty="0" smtClean="0"/>
            </a:br>
            <a:r>
              <a:rPr sz="6700" dirty="0" smtClean="0"/>
              <a:t>Durance </a:t>
            </a:r>
            <a:r>
              <a:rPr sz="6700" dirty="0"/>
              <a:t>à la latitude de Briançon</a:t>
            </a:r>
          </a:p>
        </p:txBody>
      </p:sp>
      <p:sp>
        <p:nvSpPr>
          <p:cNvPr id="275" name="Shape 275"/>
          <p:cNvSpPr/>
          <p:nvPr/>
        </p:nvSpPr>
        <p:spPr>
          <a:xfrm>
            <a:off x="463437" y="6854409"/>
            <a:ext cx="12077926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800" dirty="0"/>
              <a:t>- des nappes superposées</a:t>
            </a:r>
            <a:r>
              <a:rPr sz="4800" dirty="0" smtClean="0"/>
              <a:t>,</a:t>
            </a:r>
            <a:r>
              <a:rPr lang="fr-FR" sz="4800" dirty="0" smtClean="0"/>
              <a:t/>
            </a:r>
            <a:br>
              <a:rPr lang="fr-FR" sz="4800" dirty="0" smtClean="0"/>
            </a:br>
            <a:r>
              <a:rPr sz="4800" dirty="0" smtClean="0"/>
              <a:t>- </a:t>
            </a:r>
            <a:r>
              <a:rPr sz="4800" dirty="0"/>
              <a:t>plus ou moins indépendantes vis-à-vis </a:t>
            </a:r>
            <a:r>
              <a:rPr sz="4800" dirty="0" smtClean="0"/>
              <a:t>des</a:t>
            </a:r>
            <a:r>
              <a:rPr lang="fr-FR" sz="4800" dirty="0" smtClean="0"/>
              <a:t/>
            </a:r>
            <a:br>
              <a:rPr lang="fr-FR" sz="4800" dirty="0" smtClean="0"/>
            </a:br>
            <a:r>
              <a:rPr sz="4800" dirty="0" smtClean="0"/>
              <a:t> </a:t>
            </a:r>
            <a:r>
              <a:rPr sz="4800" dirty="0"/>
              <a:t>plis du soubassement siliceux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carte_250000_Brianconn_4d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51500" y="-18324513"/>
            <a:ext cx="25400000" cy="30063282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 rot="19080000">
            <a:off x="3267318" y="1717743"/>
            <a:ext cx="6414620" cy="984399"/>
          </a:xfrm>
          <a:prstGeom prst="leftRightArrow">
            <a:avLst>
              <a:gd name="adj1" fmla="val 42543"/>
              <a:gd name="adj2" fmla="val 94065"/>
            </a:avLst>
          </a:prstGeom>
          <a:blipFill>
            <a:blip r:embed="rId3">
              <a:alphaModFix amt="55400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81" name="Shape 2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82" name="680821_dMelezin_panoN2demi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86" name="680821_dMelezin_panoN2demi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90" name="680821_dMelezin_panoN-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860750" y="0"/>
            <a:ext cx="502666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hape 291"/>
          <p:cNvSpPr/>
          <p:nvPr/>
        </p:nvSpPr>
        <p:spPr>
          <a:xfrm>
            <a:off x="265442" y="8159216"/>
            <a:ext cx="12473918" cy="12926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2800" dirty="0"/>
              <a:t>Briançon se situe au revers oriental de la zone houillère, dominé par les </a:t>
            </a:r>
            <a:r>
              <a:rPr sz="2800" dirty="0" smtClean="0"/>
              <a:t>replis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déversés vers l’est qui affectent la couverture siliceuse, permo-werfénienne et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calcaire </a:t>
            </a:r>
            <a:r>
              <a:rPr sz="2800" dirty="0"/>
              <a:t>(unité de Roche Gauthier)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680821_Briancon_dMelzin_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648586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>
            <a:off x="24183" y="8407817"/>
            <a:ext cx="12956446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fr-FR" sz="2800" dirty="0" smtClean="0"/>
              <a:t>Dans les pentes au N de</a:t>
            </a:r>
            <a:r>
              <a:rPr sz="2800" dirty="0" smtClean="0"/>
              <a:t> </a:t>
            </a:r>
            <a:r>
              <a:rPr sz="2800" dirty="0"/>
              <a:t>Briançon aboutit la première des charnières </a:t>
            </a:r>
            <a:r>
              <a:rPr sz="2800" dirty="0" smtClean="0"/>
              <a:t>renversées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vers </a:t>
            </a:r>
            <a:r>
              <a:rPr sz="2800" dirty="0" smtClean="0"/>
              <a:t>l’est</a:t>
            </a:r>
            <a:r>
              <a:rPr lang="fr-FR" sz="2800" dirty="0" smtClean="0"/>
              <a:t>, </a:t>
            </a:r>
            <a:r>
              <a:rPr sz="2800" dirty="0" smtClean="0"/>
              <a:t>celle </a:t>
            </a:r>
            <a:r>
              <a:rPr sz="2800" dirty="0"/>
              <a:t>de la Roche </a:t>
            </a:r>
            <a:r>
              <a:rPr sz="2800" dirty="0" smtClean="0"/>
              <a:t>Gauthier</a:t>
            </a:r>
            <a:r>
              <a:rPr lang="fr-FR" sz="2800" dirty="0" smtClean="0"/>
              <a:t>.</a:t>
            </a:r>
            <a:endParaRPr sz="2800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98" name="680821_RrBl_Prorel_dMelz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01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/>
          <p:nvPr/>
        </p:nvSpPr>
        <p:spPr>
          <a:xfrm>
            <a:off x="25066" y="8324850"/>
            <a:ext cx="12954668" cy="12926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2800" dirty="0"/>
              <a:t>L’anticlinal du houiller a une voûte plate, largement débarrassée de sa </a:t>
            </a:r>
            <a:r>
              <a:rPr sz="2800" dirty="0" smtClean="0"/>
              <a:t>couverture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siliceuse permo-werfénienne et supporte une unité calcaire amputée de sa </a:t>
            </a:r>
            <a:r>
              <a:rPr sz="2800" dirty="0" smtClean="0"/>
              <a:t>base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stratigraphique (rabotage tectonique ?) 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680821_dMelezin_panoNW-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10450" y="-12003719"/>
            <a:ext cx="13017500" cy="858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680821_dMelezin_panoNW-4d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8576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06" name="030529_MontbrisonE-dSE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496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5" name="ggl_Galibier-Guillestre-simple-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315093" y="8902699"/>
            <a:ext cx="4500614" cy="711201"/>
          </a:xfrm>
          <a:prstGeom prst="rect">
            <a:avLst/>
          </a:prstGeom>
          <a:solidFill>
            <a:srgbClr val="171717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Le Pays  briançonnais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10" name="030529_MontbrisonE-dSE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4963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hape 311"/>
          <p:cNvSpPr/>
          <p:nvPr/>
        </p:nvSpPr>
        <p:spPr>
          <a:xfrm>
            <a:off x="413230" y="8357473"/>
            <a:ext cx="12178339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La limite  supérieure du Houiller se replisse en accordéon au flanc ouest  </a:t>
            </a:r>
            <a:r>
              <a:rPr sz="2800" dirty="0" smtClean="0"/>
              <a:t>du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bombement anticlinorial …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et </a:t>
            </a:r>
            <a:r>
              <a:rPr sz="2800" dirty="0"/>
              <a:t>le tout est tranché par la </a:t>
            </a:r>
            <a:r>
              <a:rPr sz="2800" dirty="0" smtClean="0"/>
              <a:t>grande</a:t>
            </a:r>
            <a:r>
              <a:rPr lang="fr-FR" dirty="0"/>
              <a:t> </a:t>
            </a:r>
            <a:r>
              <a:rPr lang="fr-FR" dirty="0" smtClean="0"/>
              <a:t>« </a:t>
            </a:r>
            <a:r>
              <a:rPr lang="fr-FR" sz="2800" dirty="0" smtClean="0"/>
              <a:t>fa</a:t>
            </a:r>
            <a:r>
              <a:rPr sz="2800" dirty="0" smtClean="0"/>
              <a:t>ille </a:t>
            </a:r>
            <a:r>
              <a:rPr sz="2800" dirty="0"/>
              <a:t>de </a:t>
            </a:r>
            <a:r>
              <a:rPr sz="2800" dirty="0" smtClean="0"/>
              <a:t>Trancoulette</a:t>
            </a:r>
            <a:r>
              <a:rPr lang="fr-FR" sz="2800" dirty="0" smtClean="0"/>
              <a:t> »</a:t>
            </a:r>
            <a:r>
              <a:rPr sz="2800" dirty="0" smtClean="0"/>
              <a:t>. </a:t>
            </a:r>
            <a:endParaRPr sz="2800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14" name="030529_chMtbrison_dTestas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6669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17" name="030529_chMtbrison_dTestas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6669129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-35523" y="6655673"/>
            <a:ext cx="13075845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A l’ouest de la faille de Trancoulette règne un régime d’imbrications (les « </a:t>
            </a:r>
            <a:r>
              <a:rPr sz="2800" dirty="0" smtClean="0"/>
              <a:t>écailles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de P.  Termier) dans lesquelles le Houiller n’est pas impliqué (qui se sont </a:t>
            </a:r>
            <a:r>
              <a:rPr sz="2800" dirty="0" smtClean="0"/>
              <a:t>donc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formées par décollement de ce soubassement)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21" name="030529_Queyrieres-Mtbrison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6928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24" name="030529_Queyrieres-Mtbrison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6928958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/>
          <p:cNvSpPr/>
          <p:nvPr/>
        </p:nvSpPr>
        <p:spPr>
          <a:xfrm>
            <a:off x="193281" y="7417217"/>
            <a:ext cx="12618238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La faille de Trancoulette tranche la surface basale des nappes  </a:t>
            </a:r>
            <a:r>
              <a:rPr sz="2800" dirty="0" smtClean="0"/>
              <a:t>briançonnaises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et abaisse fortement sa lèvre orientale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1866515" y="4178300"/>
            <a:ext cx="9271769" cy="5262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6400" dirty="0"/>
              <a:t>le « rétrodéversement </a:t>
            </a:r>
            <a:r>
              <a:rPr sz="6400" dirty="0" smtClean="0"/>
              <a:t>»</a:t>
            </a:r>
            <a:r>
              <a:rPr lang="fr-FR" sz="6400" dirty="0" smtClean="0"/>
              <a:t/>
            </a:r>
            <a:br>
              <a:rPr lang="fr-FR" sz="6400" dirty="0" smtClean="0"/>
            </a:br>
            <a:r>
              <a:rPr sz="6400" dirty="0" smtClean="0"/>
              <a:t> </a:t>
            </a:r>
            <a:r>
              <a:rPr sz="6400" dirty="0"/>
              <a:t>des nappes empilées : </a:t>
            </a:r>
            <a:br>
              <a:rPr sz="6400" dirty="0"/>
            </a:br>
            <a:endParaRPr sz="6400" dirty="0"/>
          </a:p>
          <a:p>
            <a:pPr lvl="0">
              <a:defRPr sz="1800"/>
            </a:pPr>
            <a:r>
              <a:rPr sz="5000" dirty="0"/>
              <a:t>- versant mauriennais du Thabor</a:t>
            </a:r>
          </a:p>
          <a:p>
            <a:pPr lvl="0">
              <a:defRPr sz="1800"/>
            </a:pPr>
            <a:r>
              <a:rPr sz="5000" dirty="0"/>
              <a:t>- vallée de la Basse Clarée </a:t>
            </a:r>
          </a:p>
          <a:p>
            <a:pPr lvl="0">
              <a:defRPr sz="1800"/>
            </a:pPr>
            <a:r>
              <a:rPr sz="5000" dirty="0"/>
              <a:t>- gorges du Guil (etc …) </a:t>
            </a:r>
          </a:p>
        </p:txBody>
      </p:sp>
      <p:sp>
        <p:nvSpPr>
          <p:cNvPr id="328" name="Shape 328"/>
          <p:cNvSpPr/>
          <p:nvPr/>
        </p:nvSpPr>
        <p:spPr>
          <a:xfrm>
            <a:off x="3522160" y="1865083"/>
            <a:ext cx="5960480" cy="126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pPr lvl="0">
              <a:defRPr sz="1800"/>
            </a:pPr>
            <a:r>
              <a:rPr sz="8200"/>
              <a:t>Du côté est :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coupes-Guil+Prorel-DEBELMAS-196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9600" y="25400"/>
            <a:ext cx="13970000" cy="8053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700712_Assan-BramousdMel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46150"/>
            <a:ext cx="13004800" cy="786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700712_Assan-BramousdMel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46150"/>
            <a:ext cx="13004800" cy="786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38" name="710628_dcLauze-pRGAssan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28900" y="0"/>
            <a:ext cx="15646400" cy="68197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70" name="carte-struct-BriancNW-ssfail_4.gif"/>
          <p:cNvPicPr/>
          <p:nvPr/>
        </p:nvPicPr>
        <p:blipFill>
          <a:blip r:embed="rId2">
            <a:extLst/>
          </a:blip>
          <a:srcRect t="1371" b="1371"/>
          <a:stretch>
            <a:fillRect/>
          </a:stretch>
        </p:blipFill>
        <p:spPr>
          <a:xfrm>
            <a:off x="0" y="0"/>
            <a:ext cx="13004800" cy="9626600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7312793" y="5270499"/>
            <a:ext cx="4500614" cy="711201"/>
          </a:xfrm>
          <a:prstGeom prst="rect">
            <a:avLst/>
          </a:prstGeom>
          <a:solidFill>
            <a:srgbClr val="171717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Le Pays  briançonnais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41" name="Shape 3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42" name="710628_dcLauze-pRGAssan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3495" y="0"/>
            <a:ext cx="15650190" cy="6821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carte_250000_Brianconn_4d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11307" y="-1282700"/>
            <a:ext cx="25400001" cy="30063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47" name="Shape 3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48" name="710810_AigRouge_dGuionN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686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51" name="Shape 3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52" name="710810_AigRouge_dGuionN_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682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coupe_A_Rouge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9000"/>
            <a:ext cx="13004800" cy="543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57" name="coupe_Thabor_5dbis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524" y="-215900"/>
            <a:ext cx="12239752" cy="8139956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Shape 358"/>
          <p:cNvSpPr/>
          <p:nvPr/>
        </p:nvSpPr>
        <p:spPr>
          <a:xfrm>
            <a:off x="1987140" y="8451316"/>
            <a:ext cx="9030520" cy="90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Un schéma en deux étapes,</a:t>
            </a:r>
          </a:p>
          <a:p>
            <a:pPr lvl="0">
              <a:defRPr sz="1800"/>
            </a:pPr>
            <a:r>
              <a:rPr sz="2800"/>
              <a:t>donnant la clé fondamentale de l’agencement tectonique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020708_PanoMoun_dColVEtr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774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020708_PanoMoun_dColVE_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798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66" name="020708_Sarrasin_dReplanet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2900" y="0"/>
            <a:ext cx="15240000" cy="8060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69" name="Shape 3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70" name="020708_Sarrasin_dReplanet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2900" y="0"/>
            <a:ext cx="15240000" cy="8060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75" name="coupe_embrunais_Queyras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067550" y="0"/>
            <a:ext cx="20320000" cy="8932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coupe_BrianconnN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95400"/>
            <a:ext cx="13004800" cy="4638076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hape 373"/>
          <p:cNvSpPr/>
          <p:nvPr/>
        </p:nvSpPr>
        <p:spPr>
          <a:xfrm>
            <a:off x="384038" y="7126486"/>
            <a:ext cx="12236724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b="1" dirty="0"/>
              <a:t>Coupe schématique</a:t>
            </a:r>
            <a:r>
              <a:rPr sz="2800" dirty="0"/>
              <a:t>, peu au nord de Briançon, </a:t>
            </a:r>
            <a:r>
              <a:rPr sz="2800" b="1" dirty="0"/>
              <a:t>complétée</a:t>
            </a:r>
            <a:r>
              <a:rPr sz="2800" dirty="0"/>
              <a:t> : </a:t>
            </a:r>
          </a:p>
          <a:p>
            <a:pPr lvl="0">
              <a:defRPr sz="1800"/>
            </a:pPr>
            <a:r>
              <a:rPr sz="2800" dirty="0"/>
              <a:t>des buttes-témoins de matériel mésozoïque posées, en synclinaux sur le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soubassement </a:t>
            </a:r>
            <a:r>
              <a:rPr sz="2800" dirty="0"/>
              <a:t>houiller axial …</a:t>
            </a:r>
          </a:p>
          <a:p>
            <a:pPr lvl="0">
              <a:defRPr sz="1800"/>
            </a:pPr>
            <a:r>
              <a:rPr sz="2800" dirty="0"/>
              <a:t>+ (à l’ouest) des imbrications + (à l’est) des plis « rétroverses » enroulant </a:t>
            </a:r>
            <a:r>
              <a:rPr sz="2800" dirty="0" smtClean="0"/>
              <a:t>les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nappes … (+ des failles recoupant ces plis !)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/>
        </p:nvSpPr>
        <p:spPr>
          <a:xfrm>
            <a:off x="215166" y="4064000"/>
            <a:ext cx="12574468" cy="566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4200" dirty="0"/>
              <a:t>Sur un soubassement siliceux affecté de grands plis, </a:t>
            </a:r>
            <a:r>
              <a:rPr lang="fr-FR" sz="4200" dirty="0" smtClean="0"/>
              <a:t/>
            </a:r>
            <a:br>
              <a:rPr lang="fr-FR" sz="4200" dirty="0" smtClean="0"/>
            </a:br>
            <a:r>
              <a:rPr sz="4200" dirty="0" smtClean="0"/>
              <a:t>des </a:t>
            </a:r>
            <a:r>
              <a:rPr sz="4200" dirty="0"/>
              <a:t>nappes de couverture calcaire disloquées</a:t>
            </a:r>
          </a:p>
          <a:p>
            <a:pPr lvl="0">
              <a:defRPr sz="1800"/>
            </a:pPr>
            <a:endParaRPr sz="4200" dirty="0"/>
          </a:p>
          <a:p>
            <a:pPr lvl="0">
              <a:defRPr sz="1800"/>
            </a:pPr>
            <a:r>
              <a:rPr sz="4200" dirty="0"/>
              <a:t>- </a:t>
            </a:r>
            <a:r>
              <a:rPr sz="4800" dirty="0"/>
              <a:t>Massif de Gaulent</a:t>
            </a:r>
            <a:endParaRPr sz="4200" dirty="0"/>
          </a:p>
          <a:p>
            <a:pPr lvl="0">
              <a:defRPr sz="1800"/>
            </a:pPr>
            <a:r>
              <a:rPr sz="4800" dirty="0"/>
              <a:t>- faille de la Durance</a:t>
            </a:r>
          </a:p>
          <a:p>
            <a:pPr lvl="0">
              <a:defRPr sz="1800"/>
            </a:pPr>
            <a:r>
              <a:rPr sz="4800" dirty="0"/>
              <a:t>- massif de Peyre Eyraute</a:t>
            </a:r>
            <a:br>
              <a:rPr sz="4800" dirty="0"/>
            </a:br>
            <a:r>
              <a:rPr sz="4800" dirty="0"/>
              <a:t>- coupe du Guil</a:t>
            </a:r>
          </a:p>
          <a:p>
            <a:pPr lvl="0" algn="l">
              <a:defRPr sz="1800"/>
            </a:pPr>
            <a:endParaRPr sz="5000" dirty="0"/>
          </a:p>
        </p:txBody>
      </p:sp>
      <p:sp>
        <p:nvSpPr>
          <p:cNvPr id="376" name="Shape 376"/>
          <p:cNvSpPr/>
          <p:nvPr/>
        </p:nvSpPr>
        <p:spPr>
          <a:xfrm>
            <a:off x="342961" y="81727"/>
            <a:ext cx="12318877" cy="3888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8200" dirty="0"/>
              <a:t>La zone  briançonnaise</a:t>
            </a:r>
            <a:r>
              <a:rPr sz="8200" dirty="0" smtClean="0"/>
              <a:t>,</a:t>
            </a:r>
            <a:r>
              <a:rPr lang="fr-FR" sz="8200" dirty="0" smtClean="0"/>
              <a:t/>
            </a:r>
            <a:br>
              <a:rPr lang="fr-FR" sz="8200" dirty="0" smtClean="0"/>
            </a:br>
            <a:r>
              <a:rPr sz="8200" dirty="0" smtClean="0"/>
              <a:t> </a:t>
            </a:r>
            <a:r>
              <a:rPr sz="8200" dirty="0"/>
              <a:t>au sud-est de </a:t>
            </a:r>
            <a:r>
              <a:rPr sz="8200" dirty="0" smtClean="0"/>
              <a:t>la</a:t>
            </a:r>
            <a:r>
              <a:rPr lang="fr-FR" sz="8200" dirty="0" smtClean="0"/>
              <a:t/>
            </a:r>
            <a:br>
              <a:rPr lang="fr-FR" sz="8200" dirty="0" smtClean="0"/>
            </a:br>
            <a:r>
              <a:rPr sz="8200" dirty="0" smtClean="0"/>
              <a:t> </a:t>
            </a:r>
            <a:r>
              <a:rPr sz="8200" dirty="0"/>
              <a:t>transversale de Briançon.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carte_250000_Brianconn_4d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38800" y="-20305713"/>
            <a:ext cx="25400000" cy="30063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81" name="Shape 3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82" name="ggl_Galibier-Guillestre-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carte_250-str_BrianconnSud_4-.jpg"/>
          <p:cNvPicPr/>
          <p:nvPr/>
        </p:nvPicPr>
        <p:blipFill>
          <a:blip r:embed="rId2">
            <a:extLst/>
          </a:blip>
          <a:srcRect t="53" b="53"/>
          <a:stretch>
            <a:fillRect/>
          </a:stretch>
        </p:blipFill>
        <p:spPr>
          <a:xfrm>
            <a:off x="212924" y="0"/>
            <a:ext cx="1257895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/>
        </p:nvSpPr>
        <p:spPr>
          <a:xfrm>
            <a:off x="829784" y="374650"/>
            <a:ext cx="11345231" cy="2177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4700"/>
              <a:t>= Massifs de Gaulent et de Peyre Eyraute occidental </a:t>
            </a:r>
          </a:p>
          <a:p>
            <a:pPr lvl="0">
              <a:defRPr sz="1800"/>
            </a:pPr>
            <a:r>
              <a:rPr sz="4700"/>
              <a:t>(thèse de J.Debelmas, 1955) </a:t>
            </a:r>
          </a:p>
        </p:txBody>
      </p:sp>
      <p:sp>
        <p:nvSpPr>
          <p:cNvPr id="387" name="Shape 387"/>
          <p:cNvSpPr/>
          <p:nvPr/>
        </p:nvSpPr>
        <p:spPr>
          <a:xfrm>
            <a:off x="423049" y="3219450"/>
            <a:ext cx="12158702" cy="656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L’analyse objective montre des « </a:t>
            </a:r>
            <a:r>
              <a:rPr sz="2800" b="1" i="1" dirty="0"/>
              <a:t>unités</a:t>
            </a:r>
            <a:r>
              <a:rPr sz="2800" dirty="0"/>
              <a:t> » individualisées, </a:t>
            </a:r>
          </a:p>
          <a:p>
            <a:pPr lvl="0">
              <a:defRPr sz="1800"/>
            </a:pPr>
            <a:r>
              <a:rPr sz="2800" dirty="0"/>
              <a:t>que l’on a tenté de regrouper en « </a:t>
            </a:r>
            <a:r>
              <a:rPr sz="2800" b="1" i="1" dirty="0"/>
              <a:t>nappes</a:t>
            </a:r>
            <a:r>
              <a:rPr sz="2800" dirty="0"/>
              <a:t> » sur la base d’analogies </a:t>
            </a:r>
            <a:r>
              <a:rPr sz="2800" dirty="0" smtClean="0"/>
              <a:t>de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succession (= leur « </a:t>
            </a:r>
            <a:r>
              <a:rPr sz="2800" i="1" dirty="0"/>
              <a:t>carte d’identité stratigraphique</a:t>
            </a:r>
            <a:r>
              <a:rPr sz="2800" dirty="0"/>
              <a:t> »)</a:t>
            </a:r>
          </a:p>
          <a:p>
            <a:pPr lvl="0">
              <a:defRPr sz="1800"/>
            </a:pPr>
            <a:r>
              <a:rPr sz="2800" dirty="0"/>
              <a:t>Peyre Haute</a:t>
            </a:r>
          </a:p>
          <a:p>
            <a:pPr lvl="0">
              <a:defRPr sz="1800"/>
            </a:pPr>
            <a:r>
              <a:rPr sz="2800" dirty="0"/>
              <a:t>Champcella</a:t>
            </a:r>
          </a:p>
          <a:p>
            <a:pPr lvl="0">
              <a:defRPr sz="1800"/>
            </a:pPr>
            <a:r>
              <a:rPr sz="2800" dirty="0"/>
              <a:t>Roche Charnière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en mettant en évidence trois « types », en fonction de leur niveau de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détachement </a:t>
            </a:r>
            <a:r>
              <a:rPr sz="2800" dirty="0"/>
              <a:t>et de charriage  :</a:t>
            </a:r>
          </a:p>
          <a:p>
            <a:pPr lvl="0">
              <a:defRPr sz="1800"/>
            </a:pPr>
            <a:r>
              <a:rPr sz="2800" dirty="0"/>
              <a:t>- « </a:t>
            </a:r>
            <a:r>
              <a:rPr sz="2800" b="1" i="1" dirty="0"/>
              <a:t>siliceuses</a:t>
            </a:r>
            <a:r>
              <a:rPr sz="2800" dirty="0"/>
              <a:t> » à semelle de Permo-Trias ;</a:t>
            </a:r>
          </a:p>
          <a:p>
            <a:pPr lvl="0">
              <a:defRPr sz="1800"/>
            </a:pPr>
            <a:r>
              <a:rPr sz="2800" dirty="0"/>
              <a:t>- </a:t>
            </a:r>
            <a:r>
              <a:rPr sz="2800" b="1" i="1" dirty="0"/>
              <a:t>calcaires</a:t>
            </a:r>
            <a:r>
              <a:rPr sz="2800" dirty="0"/>
              <a:t>, à Trias moyen ;</a:t>
            </a:r>
          </a:p>
          <a:p>
            <a:pPr lvl="0">
              <a:defRPr sz="1800"/>
            </a:pPr>
            <a:r>
              <a:rPr sz="2800" dirty="0"/>
              <a:t>- </a:t>
            </a:r>
            <a:r>
              <a:rPr sz="2800" b="1" i="1" dirty="0"/>
              <a:t>calcaires, à Trias  supérieur</a:t>
            </a:r>
            <a:r>
              <a:rPr sz="2800" dirty="0"/>
              <a:t> (Norien) et Lias.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- le tout empilé sur un soubassement « autochtone » </a:t>
            </a:r>
            <a:r>
              <a:rPr sz="2800" b="1" dirty="0"/>
              <a:t>à couverture </a:t>
            </a:r>
            <a:r>
              <a:rPr sz="2800" b="1" dirty="0" smtClean="0"/>
              <a:t>calcaire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sz="2800" b="1" dirty="0" smtClean="0"/>
              <a:t> </a:t>
            </a:r>
            <a:r>
              <a:rPr sz="2800" b="1" dirty="0"/>
              <a:t>« adhérente </a:t>
            </a:r>
            <a:r>
              <a:rPr sz="2800" b="1" dirty="0" smtClean="0"/>
              <a:t>»</a:t>
            </a:r>
            <a:r>
              <a:rPr lang="fr-FR" sz="2800" b="1" dirty="0" smtClean="0"/>
              <a:t>,</a:t>
            </a:r>
            <a:r>
              <a:rPr sz="2800" dirty="0" smtClean="0"/>
              <a:t> </a:t>
            </a:r>
            <a:r>
              <a:rPr sz="2800" dirty="0"/>
              <a:t>le plus souvent mince par lacunes. 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/>
        </p:nvSpPr>
        <p:spPr>
          <a:xfrm>
            <a:off x="317574" y="3987266"/>
            <a:ext cx="12369652" cy="1779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000"/>
              <a:t>Le massif de Peyre Eyraute </a:t>
            </a:r>
            <a:r>
              <a:rPr sz="2800"/>
              <a:t>  </a:t>
            </a:r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r>
              <a:rPr sz="2800"/>
              <a:t>( coupe de la vallée de la Durance et limite avec la « fenêtre » de l’Argentière)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carte_250000_Brianconn_4d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64200" y="-20293013"/>
            <a:ext cx="25400000" cy="30063282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hape 392"/>
          <p:cNvSpPr/>
          <p:nvPr/>
        </p:nvSpPr>
        <p:spPr>
          <a:xfrm rot="19080000">
            <a:off x="6052013" y="6152903"/>
            <a:ext cx="7772620" cy="984400"/>
          </a:xfrm>
          <a:prstGeom prst="leftRightArrow">
            <a:avLst>
              <a:gd name="adj1" fmla="val 42543"/>
              <a:gd name="adj2" fmla="val 94065"/>
            </a:avLst>
          </a:prstGeom>
          <a:blipFill>
            <a:blip r:embed="rId3">
              <a:alphaModFix amt="55400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680822_PeyrEraute_p-dRrBl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581900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Shape 395"/>
          <p:cNvSpPr/>
          <p:nvPr/>
        </p:nvSpPr>
        <p:spPr>
          <a:xfrm>
            <a:off x="323200" y="8204617"/>
            <a:ext cx="12358401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Fermeture, en rive gauche de la Durance (en aval de Briançon), </a:t>
            </a:r>
            <a:r>
              <a:rPr sz="2800" dirty="0" smtClean="0"/>
              <a:t>des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affleurements de la « zone houillère axiale » sous sa couverture carbonatée.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680822_PeyrEraute_p-dRrBl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581900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Shape 398"/>
          <p:cNvSpPr/>
          <p:nvPr/>
        </p:nvSpPr>
        <p:spPr>
          <a:xfrm>
            <a:off x="154183" y="7773730"/>
            <a:ext cx="12696435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dirty="0"/>
              <a:t>Fermeture, en rive gauche de la Durance (en aval de Briançon), </a:t>
            </a:r>
            <a:r>
              <a:rPr sz="2800" dirty="0" smtClean="0"/>
              <a:t>des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affleurements de la « zone houillère axiale » sous sa couverture carbonatée. </a:t>
            </a:r>
            <a:br>
              <a:rPr sz="2800" dirty="0"/>
            </a:br>
            <a:r>
              <a:rPr sz="2800" dirty="0"/>
              <a:t>Cette dernière est formée de deux nappes empilées : de Roche Motte (</a:t>
            </a:r>
            <a:r>
              <a:rPr sz="2800" b="1" dirty="0"/>
              <a:t>u.rM)</a:t>
            </a:r>
            <a:r>
              <a:rPr sz="2800" dirty="0"/>
              <a:t> </a:t>
            </a:r>
            <a:r>
              <a:rPr sz="2800" dirty="0" smtClean="0"/>
              <a:t>et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sz="2800" dirty="0" smtClean="0"/>
              <a:t> </a:t>
            </a:r>
            <a:r>
              <a:rPr sz="2800" dirty="0"/>
              <a:t>de Peyre Haute (</a:t>
            </a:r>
            <a:r>
              <a:rPr sz="2800" b="1" dirty="0"/>
              <a:t>u.pH</a:t>
            </a:r>
            <a:r>
              <a:rPr sz="2800" dirty="0"/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1641</Words>
  <Application>Microsoft Macintosh PowerPoint</Application>
  <PresentationFormat>Personnalisé</PresentationFormat>
  <Paragraphs>261</Paragraphs>
  <Slides>179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179</vt:i4>
      </vt:variant>
    </vt:vector>
  </HeadingPairs>
  <TitlesOfParts>
    <vt:vector size="180" baseType="lpstr">
      <vt:lpstr>White</vt:lpstr>
      <vt:lpstr>Présentation PowerPoint</vt:lpstr>
      <vt:lpstr>Présentation PowerPoint</vt:lpstr>
      <vt:lpstr>Le pays  briançonnais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2) Les caractéristiques stratigraphiques du Pays briançonnais : a - un soubassement « siliceux » : quartzites, volcanites, grès molassiques  b - une couverture « carbonatée » : calcschistes, calcaires, dolomies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3) L’organisation structurale de la zone briançonnaise durancienne :</vt:lpstr>
      <vt:lpstr>Présentation PowerPoint</vt:lpstr>
      <vt:lpstr>Présentation PowerPoint</vt:lpstr>
      <vt:lpstr>Présentation PowerPoint</vt:lpstr>
      <vt:lpstr>La région  briançonnaise (A4a)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région  briançonnaise (A4b)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région  briançonnaise (A4c)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P GIDON</cp:lastModifiedBy>
  <cp:revision>17</cp:revision>
  <dcterms:modified xsi:type="dcterms:W3CDTF">2015-06-06T13:35:43Z</dcterms:modified>
</cp:coreProperties>
</file>